
<file path=[Content_Types].xml><?xml version="1.0" encoding="utf-8"?>
<Types xmlns="http://schemas.openxmlformats.org/package/2006/content-types">
  <Default ContentType="image/jpeg" Extension="jpg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strictFirstAndLastChars="0" saveSubsetFonts="1" showSpecialPlsOnTitleSld="0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  <p:sldId id="283" r:id="rId34"/>
    <p:sldId id="284" r:id="rId35"/>
    <p:sldId id="285" r:id="rId36"/>
    <p:sldId id="286" r:id="rId37"/>
    <p:sldId id="287" r:id="rId38"/>
    <p:sldId id="288" r:id="rId39"/>
    <p:sldId id="289" r:id="rId40"/>
    <p:sldId id="290" r:id="rId41"/>
    <p:sldId id="291" r:id="rId42"/>
    <p:sldId id="292" r:id="rId43"/>
    <p:sldId id="293" r:id="rId44"/>
    <p:sldId id="294" r:id="rId45"/>
    <p:sldId id="295" r:id="rId46"/>
    <p:sldId id="296" r:id="rId47"/>
    <p:sldId id="297" r:id="rId48"/>
    <p:sldId id="298" r:id="rId49"/>
    <p:sldId id="299" r:id="rId50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36D00A6D-E8A8-460D-8080-098031B854A2}">
  <a:tblStyle styleId="{36D00A6D-E8A8-460D-8080-098031B854A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4.xml"/><Relationship Id="rId42" Type="http://schemas.openxmlformats.org/officeDocument/2006/relationships/slide" Target="slides/slide36.xml"/><Relationship Id="rId41" Type="http://schemas.openxmlformats.org/officeDocument/2006/relationships/slide" Target="slides/slide35.xml"/><Relationship Id="rId44" Type="http://schemas.openxmlformats.org/officeDocument/2006/relationships/slide" Target="slides/slide38.xml"/><Relationship Id="rId43" Type="http://schemas.openxmlformats.org/officeDocument/2006/relationships/slide" Target="slides/slide37.xml"/><Relationship Id="rId46" Type="http://schemas.openxmlformats.org/officeDocument/2006/relationships/slide" Target="slides/slide40.xml"/><Relationship Id="rId45" Type="http://schemas.openxmlformats.org/officeDocument/2006/relationships/slide" Target="slides/slide39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48" Type="http://schemas.openxmlformats.org/officeDocument/2006/relationships/slide" Target="slides/slide42.xml"/><Relationship Id="rId47" Type="http://schemas.openxmlformats.org/officeDocument/2006/relationships/slide" Target="slides/slide41.xml"/><Relationship Id="rId49" Type="http://schemas.openxmlformats.org/officeDocument/2006/relationships/slide" Target="slides/slide43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slide" Target="slides/slide25.xml"/><Relationship Id="rId30" Type="http://schemas.openxmlformats.org/officeDocument/2006/relationships/slide" Target="slides/slide24.xml"/><Relationship Id="rId33" Type="http://schemas.openxmlformats.org/officeDocument/2006/relationships/slide" Target="slides/slide27.xml"/><Relationship Id="rId32" Type="http://schemas.openxmlformats.org/officeDocument/2006/relationships/slide" Target="slides/slide26.xml"/><Relationship Id="rId35" Type="http://schemas.openxmlformats.org/officeDocument/2006/relationships/slide" Target="slides/slide29.xml"/><Relationship Id="rId34" Type="http://schemas.openxmlformats.org/officeDocument/2006/relationships/slide" Target="slides/slide28.xml"/><Relationship Id="rId37" Type="http://schemas.openxmlformats.org/officeDocument/2006/relationships/slide" Target="slides/slide31.xml"/><Relationship Id="rId36" Type="http://schemas.openxmlformats.org/officeDocument/2006/relationships/slide" Target="slides/slide30.xml"/><Relationship Id="rId39" Type="http://schemas.openxmlformats.org/officeDocument/2006/relationships/slide" Target="slides/slide33.xml"/><Relationship Id="rId38" Type="http://schemas.openxmlformats.org/officeDocument/2006/relationships/slide" Target="slides/slide32.xml"/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29" Type="http://schemas.openxmlformats.org/officeDocument/2006/relationships/slide" Target="slides/slide23.xml"/><Relationship Id="rId50" Type="http://schemas.openxmlformats.org/officeDocument/2006/relationships/slide" Target="slides/slide44.xml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gif>
</file>

<file path=ppt/media/image21.png>
</file>

<file path=ppt/media/image22.jp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jp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792ed6af88_0_5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792ed6af88_0_5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Currently our ideal target market is the Commercial Building owners or property management companies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These are two major audiences that would most likely invest in our products.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saw there was a need for in the GIL market for tracking occupants in emergencies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well, we are considering to petition for Gov’t incentives to be applied for our product. The reasons being that 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Our system increases the occupant safety in emergency situations or the likelihood of being rescued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We are focused on occupant localization during fire emergencies. It could be easily added into the Building Code under Fire safety</a:t>
            </a:r>
            <a:endParaRPr/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Finally, the most important reason is the benefit of reducing risk to emergency personnels, allowing them to go into the fire after being aware of occupant’s locations</a:t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792ed6af88_0_11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792ed6af88_0_11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One-Time Sale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No Contracts = Higher sales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Appeals to price-sensitive audience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Inconsistent Revenue Stream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Cost of servicing after initial sale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Subscription Based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Better user experience &amp; up to date service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Steady Revenue Stream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Higher maintenance cost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Requires more work and upkeep for providing service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  <a:highlight>
                <a:schemeClr val="lt1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7a60f87b01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7a60f87b01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792ed6af88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792ed6af88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did a </a:t>
            </a:r>
            <a:r>
              <a:rPr b="1" lang="en"/>
              <a:t>new cost analysis </a:t>
            </a:r>
            <a:r>
              <a:rPr lang="en"/>
              <a:t>to show more realistic </a:t>
            </a:r>
            <a:r>
              <a:rPr lang="en">
                <a:solidFill>
                  <a:schemeClr val="dk1"/>
                </a:solidFill>
              </a:rPr>
              <a:t>price points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Gamma  fix costs are cost for R&amp;D for the prototype = 1k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Assuming Each unit is 3 beacon + 10 tag =  $1128.25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With $2500 SW licencing price + 80% return</a:t>
            </a:r>
            <a:r>
              <a:rPr lang="en">
                <a:solidFill>
                  <a:schemeClr val="dk1"/>
                </a:solidFill>
              </a:rPr>
              <a:t>, RSP is $6530.85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Mass production fix cost including manufacturing, fabrication, assembly, tooling = 25k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Assuming as a start up we work our of our garage with no salary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Variable cost is much lower since components order directly from manufacturers in bulk &amp; assemble on custom designed PCB</a:t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792ed6af88_0_14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792ed6af88_0_14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5df6b8fad4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5df6b8fad4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df6b8fad4_0_8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df6b8fad4_0_8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ABS is a system of indoor Locator Beacons which can track wearable ID tags using rf signals in the UWB spectrum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Each beacon can detect the distance between itself and an ID tag 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and using a Private Wifi network the distance data can be forwarded to a DPU for trilateration processing</a:t>
            </a:r>
            <a:endParaRPr>
              <a:solidFill>
                <a:schemeClr val="dk1"/>
              </a:solidFill>
            </a:endParaRPr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Char char="-"/>
            </a:pPr>
            <a:r>
              <a:rPr lang="en">
                <a:solidFill>
                  <a:schemeClr val="dk1"/>
                </a:solidFill>
              </a:rPr>
              <a:t>The final location info is displayed to the first responders through a GUI</a:t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2" name="Shape 1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Google Shape;183;g5df6b8fad4_0_37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4" name="Google Shape;184;g5df6b8fad4_0_37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Char char="-"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7936bacbba_0_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7936bacbba_0_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were able to deliver most of the core </a:t>
            </a:r>
            <a:r>
              <a:rPr lang="en"/>
              <a:t>functions</a:t>
            </a:r>
            <a:r>
              <a:rPr lang="en"/>
              <a:t> of the system</a:t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g5df6b8fad4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1" name="Google Shape;201;g5df6b8fad4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g5df6b8fad4_0_46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" name="Google Shape;65;g5df6b8fad4_0_46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g5df6b8fad4_0_1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7" name="Google Shape;207;g5df6b8fad4_0_1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RF Ranging is the measurement of distance between transmitter and receiver using metrics that can be retrieved from RF </a:t>
            </a:r>
            <a:r>
              <a:rPr lang="en"/>
              <a:t>technologies</a:t>
            </a:r>
            <a:r>
              <a:rPr lang="en"/>
              <a:t>.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Time-of-flight describes the signal travel time from its emission to its return to the source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EM waves travel at speed of light, hence with time-of-light measurement, distance can be calculated</a:t>
            </a:r>
            <a:endParaRPr/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g5df6b8fad4_0_1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6" name="Google Shape;216;g5df6b8fad4_0_1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g5df6b8fad4_0_13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5" name="Google Shape;225;g5df6b8fad4_0_13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5df6b8fad4_0_1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5df6b8fad4_0_1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The server is the most complicated software component in akriveia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g7936bacbba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0" name="Google Shape;240;g7936bacbba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8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5df6b8fad4_0_9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5df6b8fad4_0_9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7936bacbba_0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7936bacbba_0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the rf </a:t>
            </a:r>
            <a:r>
              <a:rPr lang="en"/>
              <a:t>harvester</a:t>
            </a:r>
            <a:r>
              <a:rPr lang="en"/>
              <a:t> we could remote trigger the tags to turn on</a:t>
            </a:r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4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g7a60f87b01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g7a60f87b01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</a:t>
            </a:r>
            <a:r>
              <a:rPr lang="en"/>
              <a:t>outine maintenance which is costly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SSB = 2.5 x Lith-ion</a:t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4" name="Shape 2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5" name="Google Shape;275;g7a5e605995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6" name="Google Shape;276;g7a5e605995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IP casing - dust/</a:t>
            </a:r>
            <a:r>
              <a:rPr lang="en"/>
              <a:t>moisture</a:t>
            </a:r>
            <a:r>
              <a:rPr lang="en"/>
              <a:t> </a:t>
            </a:r>
            <a:r>
              <a:rPr lang="en"/>
              <a:t>protection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PEAP 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Protected Extensible Authentication Protocol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EAP - TLS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highlight>
                  <a:srgbClr val="FFFFFF"/>
                </a:highlight>
              </a:rPr>
              <a:t>Extensible Authentication Protocol - Transport Layer Security </a:t>
            </a:r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84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g7936bacbba_0_1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6" name="Google Shape;286;g7936bacbba_0_1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Emergency responders uses 4G LTE and Wi-Fi, and </a:t>
            </a:r>
            <a:r>
              <a:rPr lang="en"/>
              <a:t>eventually 5G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could cause potential interference between our system and </a:t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g5df6b8fad4_0_1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2" name="Google Shape;72;g5df6b8fad4_0_1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3" name="Shape 2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4" name="Google Shape;294;g5df6b8fad4_0_4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5" name="Google Shape;295;g5df6b8fad4_0_4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9" name="Shape 2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Google Shape;300;g5df6b8fad4_0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1" name="Google Shape;301;g5df6b8fad4_0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 our engineering standards, we considered these four factors to determine which standards to choose.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Using UWB</a:t>
            </a:r>
            <a:r>
              <a:rPr lang="en"/>
              <a:t> </a:t>
            </a:r>
            <a:r>
              <a:rPr lang="en"/>
              <a:t>in commercial environments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Standards of wearable technologies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Software security and design</a:t>
            </a:r>
            <a:endParaRPr/>
          </a:p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AutoNum type="arabicPeriod"/>
            </a:pPr>
            <a:r>
              <a:rPr lang="en"/>
              <a:t>Emergency equipment standards</a:t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11" name="Shape 3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2" name="Google Shape;312;g7552edc607_0_9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3" name="Google Shape;313;g7552edc607_0_9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Since we rely on government </a:t>
            </a:r>
            <a:r>
              <a:rPr lang="en"/>
              <a:t>regulation</a:t>
            </a:r>
            <a:r>
              <a:rPr lang="en"/>
              <a:t> to deloy, we need to follow and </a:t>
            </a:r>
            <a:r>
              <a:rPr lang="en"/>
              <a:t>develop</a:t>
            </a:r>
            <a:r>
              <a:rPr lang="en"/>
              <a:t> specific standards for our equipment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BC Applied Science Technologists &amp; Technicians of BC (ASTTBC) certification will be needed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Follow OSHA requirements for placement in </a:t>
            </a:r>
            <a:r>
              <a:rPr lang="en"/>
              <a:t>commercial</a:t>
            </a:r>
            <a:r>
              <a:rPr lang="en"/>
              <a:t> structures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highlight>
                  <a:srgbClr val="FFFFFF"/>
                </a:highlight>
              </a:rPr>
              <a:t>FSS Code</a:t>
            </a:r>
            <a:r>
              <a:rPr lang="en">
                <a:highlight>
                  <a:srgbClr val="FFFFFF"/>
                </a:highlight>
              </a:rPr>
              <a:t> International Code for Fire Safety Systems</a:t>
            </a:r>
            <a:endParaRPr>
              <a:highlight>
                <a:srgbClr val="FFFFFF"/>
              </a:highlight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i="1" lang="en">
                <a:highlight>
                  <a:srgbClr val="FFFFFF"/>
                </a:highlight>
              </a:rPr>
              <a:t>FTP Code</a:t>
            </a:r>
            <a:r>
              <a:rPr lang="en">
                <a:highlight>
                  <a:srgbClr val="FFFFFF"/>
                </a:highlight>
              </a:rPr>
              <a:t> International Code for Application of Fire Test Procedures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Need to meet standards and regulation i</a:t>
            </a:r>
            <a:r>
              <a:rPr lang="en"/>
              <a:t>n other parts of the world such as NFPA (National Fire Protection Association in USA) and USFBC (United States Fire &amp; Building Codes)</a:t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2" name="Shape 3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3" name="Google Shape;323;g5df6b8fad4_0_4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4" name="Google Shape;324;g5df6b8fad4_0_4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8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g5df6b8fad4_0_1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0" name="Google Shape;330;g5df6b8fad4_0_1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Consistent weekly meeting allows us to update each other on project progress/individual tasks.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As well it was a time to build comradeship. We also have meeting minutes to document issues or to allocate tasks to be done.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communicated clearly on discord or in person to delegate responsibilities or relay information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Time management is a huge factor for any project but we adhered to allocating sufficient time for tasks and following our schedule.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utilized online </a:t>
            </a:r>
            <a:r>
              <a:rPr lang="en"/>
              <a:t>collaboration tools such</a:t>
            </a:r>
            <a:r>
              <a:rPr lang="en"/>
              <a:t> as Gitlab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Surprisingly our team’s skills and attitudes synergizes with each other. 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skillsets or lack of expertise complement one another.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7" name="Shape 3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8" name="Google Shape;338;g7936bacbba_0_4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9" name="Google Shape;339;g7936bacbba_0_4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Overall this has been a very successful project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haved meet all of our milestones and delivered all of the </a:t>
            </a:r>
            <a:r>
              <a:rPr lang="en"/>
              <a:t>features</a:t>
            </a:r>
            <a:r>
              <a:rPr lang="en"/>
              <a:t> promised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learned </a:t>
            </a:r>
            <a:r>
              <a:rPr lang="en"/>
              <a:t>a lot</a:t>
            </a:r>
            <a:r>
              <a:rPr lang="en"/>
              <a:t> about our core tech, about </a:t>
            </a:r>
            <a:r>
              <a:rPr lang="en">
                <a:solidFill>
                  <a:schemeClr val="dk1"/>
                </a:solidFill>
              </a:rPr>
              <a:t>product </a:t>
            </a:r>
            <a:r>
              <a:rPr lang="en"/>
              <a:t>development and how to</a:t>
            </a:r>
            <a:r>
              <a:rPr lang="en"/>
              <a:t> solve real world issues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we will look into some future improvements for our product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3" name="Shape 3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4" name="Google Shape;344;g7936bacbba_0_1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45" name="Google Shape;345;g7936bacbba_0_1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49" name="Shape 3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0" name="Google Shape;350;g7936bacbba_0_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51" name="Google Shape;351;g7936bacbba_0_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Similar to what poxyz has done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will b</a:t>
            </a:r>
            <a:r>
              <a:rPr lang="en"/>
              <a:t>ring down the size and cost of the hardware </a:t>
            </a:r>
            <a:r>
              <a:rPr lang="en"/>
              <a:t>drastically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And it will </a:t>
            </a:r>
            <a:r>
              <a:rPr lang="en"/>
              <a:t>include</a:t>
            </a:r>
            <a:r>
              <a:rPr lang="en"/>
              <a:t> all of our </a:t>
            </a:r>
            <a:r>
              <a:rPr lang="en"/>
              <a:t>modules</a:t>
            </a:r>
            <a:r>
              <a:rPr lang="en"/>
              <a:t> such as the MCU, Wi-Fi and UWB chip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But this will take time and </a:t>
            </a:r>
            <a:r>
              <a:rPr lang="en"/>
              <a:t>resources to</a:t>
            </a:r>
            <a:r>
              <a:rPr lang="en"/>
              <a:t> produce and iterate</a:t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g7936bacbba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1" name="Google Shape;361;g7936bacbba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2 component tech that can manage power wirelessly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P2110B module (by powercast) contains: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RF to DC converter/rectifier, boost converter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output from transmitter is captured by receiving module 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And charges up a capacitor that could be used for powering a circuit or charge battery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Potentially</a:t>
            </a:r>
            <a:r>
              <a:rPr lang="en"/>
              <a:t> make tags battery free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Could also be used for remote trigger</a:t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7936bacbba_0_5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8" name="Google Shape;378;g7936bacbba_0_5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Decentralized Network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Beacon Nodes Communicate with each other rather than to a server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Data can hop from node to node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Allows for wider spread of beacons in buildings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Requires more powerful hardware</a:t>
            </a:r>
            <a:endParaRPr/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Implementation Complexity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g5df6b8fad4_0_38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" name="Google Shape;78;g5df6b8fad4_0_38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85" name="Shape 3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6" name="Google Shape;386;g7936bacbba_0_6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87" name="Google Shape;387;g7936bacbba_0_6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 earthquake not just one building will be affected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This could be</a:t>
            </a:r>
            <a:r>
              <a:rPr lang="en">
                <a:solidFill>
                  <a:schemeClr val="dk1"/>
                </a:solidFill>
              </a:rPr>
              <a:t> for </a:t>
            </a:r>
            <a:r>
              <a:rPr lang="en">
                <a:solidFill>
                  <a:schemeClr val="dk1"/>
                </a:solidFill>
              </a:rPr>
              <a:t>managing</a:t>
            </a:r>
            <a:r>
              <a:rPr lang="en">
                <a:solidFill>
                  <a:schemeClr val="dk1"/>
                </a:solidFill>
              </a:rPr>
              <a:t> multiple systems in multiple buildings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Each build has own  system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 sending data with remote server (AWS) using open network (WiFi, Cell)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Operators can access and monitor each building remotely 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Better </a:t>
            </a:r>
            <a:r>
              <a:rPr lang="en"/>
              <a:t>scalability, and better management of our platform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93" name="Shape 3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4" name="Google Shape;394;g5df6b8fad4_0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5" name="Google Shape;395;g5df6b8fad4_0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g5df6b8fad4_0_20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3" name="Google Shape;403;g5df6b8fad4_0_20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07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g5df6b8fad4_0_4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9" name="Google Shape;409;g5df6b8fad4_0_4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413" name="Shape 4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4" name="Google Shape;414;g5df6b8fad4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5" name="Google Shape;415;g5df6b8fad4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g792ed6af88_0_2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6" name="Google Shape;86;g792ed6af88_0_2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5e17bbb304_4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5e17bbb304_4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For any IPS there are 5 main attributes to be considered</a:t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f5f0f78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f5f0f78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An indoor </a:t>
            </a:r>
            <a:r>
              <a:rPr lang="en"/>
              <a:t>positioning</a:t>
            </a:r>
            <a:r>
              <a:rPr lang="en"/>
              <a:t> system </a:t>
            </a:r>
            <a:r>
              <a:rPr lang="en"/>
              <a:t>designed</a:t>
            </a:r>
            <a:r>
              <a:rPr lang="en"/>
              <a:t> for DSARO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System of Anchor Beacons and Wearable ID Tags integrated with Advance Ultra-Wideband (UWB) Technology 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Uses trilateration methods to determine </a:t>
            </a:r>
            <a:r>
              <a:rPr lang="en"/>
              <a:t>location</a:t>
            </a:r>
            <a:endParaRPr/>
          </a:p>
          <a:p>
            <a:pPr indent="-29845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100"/>
              <a:buChar char="-"/>
            </a:pPr>
            <a:r>
              <a:rPr lang="en"/>
              <a:t>Can track in near real time</a:t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5df6b8fad4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5df6b8fad4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5" name="Shape 1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Google Shape;116;g792ed6af88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7" name="Google Shape;117;g792ed6af88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One great benefit to our product is that it’s uniquely placed between two large markets: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Search and Rescue equipment market and the Global Indoor Location market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SAR equipment is an old existing market and encompasses emergency vehicles such trucks or helicopters to rescue responders devices such as our beacons and ID tags.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It’s estimated to be at $113.62 billion dollars industry in 2017 and is expected to reach 125.66 bil in 2022.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On the other hand, GIL is an emerging market after the proliferation of smartphone users but also the ineffectiveness of GPS for indoor tracking.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Currently the market is at 3.43 bil in 2015 and is expected to surpass $29.4 bil in 2022.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Our indirect competitors focuses more on application with production and logistics rather than indoor SAR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chemeClr val="dk1"/>
                </a:solidFill>
              </a:rPr>
              <a:t>Uses similar UWB technology but different applications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Font typeface="Exo"/>
              <a:buNone/>
              <a:defRPr sz="520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5200"/>
              <a:buNone/>
              <a:defRPr sz="52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Exo"/>
              <a:buNone/>
              <a:defRPr sz="2800">
                <a:solidFill>
                  <a:srgbClr val="000000"/>
                </a:solidFill>
                <a:latin typeface="Exo"/>
                <a:ea typeface="Exo"/>
                <a:cs typeface="Exo"/>
                <a:sym typeface="Ex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None/>
              <a:defRPr sz="2800">
                <a:solidFill>
                  <a:srgbClr val="000000"/>
                </a:solidFill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40500" y="4889700"/>
            <a:ext cx="376200" cy="253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58050" y="4889700"/>
            <a:ext cx="481200" cy="2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58050" y="4889700"/>
            <a:ext cx="481200" cy="2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accent2"/>
        </a:solidFill>
      </p:bgPr>
    </p:bg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None/>
              <a:defRPr sz="3600">
                <a:solidFill>
                  <a:srgbClr val="FFFFFF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pic>
        <p:nvPicPr>
          <p:cNvPr id="15" name="Google Shape;15;p3"/>
          <p:cNvPicPr preferRelativeResize="0"/>
          <p:nvPr/>
        </p:nvPicPr>
        <p:blipFill rotWithShape="1">
          <a:blip r:embed="rId2">
            <a:alphaModFix/>
          </a:blip>
          <a:srcRect b="15506" l="29613" r="29573" t="14865"/>
          <a:stretch/>
        </p:blipFill>
        <p:spPr>
          <a:xfrm>
            <a:off x="8722301" y="4749900"/>
            <a:ext cx="332550" cy="319151"/>
          </a:xfrm>
          <a:prstGeom prst="rect">
            <a:avLst/>
          </a:prstGeom>
          <a:noFill/>
          <a:ln>
            <a:noFill/>
          </a:ln>
        </p:spPr>
      </p:pic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buNone/>
              <a:defRPr>
                <a:solidFill>
                  <a:srgbClr val="FFFFFF"/>
                </a:solidFill>
              </a:defRPr>
            </a:lvl1pPr>
            <a:lvl2pPr lvl="1" rtl="0" algn="l">
              <a:buNone/>
              <a:defRPr>
                <a:solidFill>
                  <a:srgbClr val="FFFFFF"/>
                </a:solidFill>
              </a:defRPr>
            </a:lvl2pPr>
            <a:lvl3pPr lvl="2" rtl="0" algn="l">
              <a:buNone/>
              <a:defRPr>
                <a:solidFill>
                  <a:srgbClr val="FFFFFF"/>
                </a:solidFill>
              </a:defRPr>
            </a:lvl3pPr>
            <a:lvl4pPr lvl="3" rtl="0" algn="l">
              <a:buNone/>
              <a:defRPr>
                <a:solidFill>
                  <a:srgbClr val="FFFFFF"/>
                </a:solidFill>
              </a:defRPr>
            </a:lvl4pPr>
            <a:lvl5pPr lvl="4" rtl="0" algn="l">
              <a:buNone/>
              <a:defRPr>
                <a:solidFill>
                  <a:srgbClr val="FFFFFF"/>
                </a:solidFill>
              </a:defRPr>
            </a:lvl5pPr>
            <a:lvl6pPr lvl="5" rtl="0" algn="l">
              <a:buNone/>
              <a:defRPr>
                <a:solidFill>
                  <a:srgbClr val="FFFFFF"/>
                </a:solidFill>
              </a:defRPr>
            </a:lvl6pPr>
            <a:lvl7pPr lvl="6" rtl="0" algn="l">
              <a:buNone/>
              <a:defRPr>
                <a:solidFill>
                  <a:srgbClr val="FFFFFF"/>
                </a:solidFill>
              </a:defRPr>
            </a:lvl7pPr>
            <a:lvl8pPr lvl="7" rtl="0" algn="l">
              <a:buNone/>
              <a:defRPr>
                <a:solidFill>
                  <a:srgbClr val="FFFFFF"/>
                </a:solidFill>
              </a:defRPr>
            </a:lvl8pPr>
            <a:lvl9pPr lvl="8" rtl="0" algn="l">
              <a:buNone/>
              <a:defRPr>
                <a:solidFill>
                  <a:srgbClr val="FFFFFF"/>
                </a:solidFill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" name="Google Shape;17;p3"/>
          <p:cNvSpPr/>
          <p:nvPr/>
        </p:nvSpPr>
        <p:spPr>
          <a:xfrm flipH="1">
            <a:off x="100" y="2665700"/>
            <a:ext cx="9144000" cy="2478000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" name="Google Shape;18;p3"/>
          <p:cNvSpPr/>
          <p:nvPr/>
        </p:nvSpPr>
        <p:spPr>
          <a:xfrm flipH="1">
            <a:off x="100" y="3267725"/>
            <a:ext cx="9144000" cy="1875600"/>
          </a:xfrm>
          <a:prstGeom prst="rtTriangle">
            <a:avLst/>
          </a:prstGeom>
          <a:solidFill>
            <a:srgbClr val="FFFFFF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19" name="Google Shape;19;p3"/>
          <p:cNvPicPr preferRelativeResize="0"/>
          <p:nvPr/>
        </p:nvPicPr>
        <p:blipFill rotWithShape="1">
          <a:blip r:embed="rId2">
            <a:alphaModFix/>
          </a:blip>
          <a:srcRect b="15506" l="29613" r="29573" t="14865"/>
          <a:stretch/>
        </p:blipFill>
        <p:spPr>
          <a:xfrm>
            <a:off x="8722301" y="4749900"/>
            <a:ext cx="332550" cy="31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44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Char char="○"/>
              <a:defRPr>
                <a:solidFill>
                  <a:srgbClr val="434343"/>
                </a:solidFill>
              </a:defRPr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⇀"/>
              <a:defRPr>
                <a:solidFill>
                  <a:srgbClr val="434343"/>
                </a:solidFill>
              </a:defRPr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●"/>
              <a:defRPr>
                <a:solidFill>
                  <a:srgbClr val="434343"/>
                </a:solidFill>
              </a:defRPr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Char char="○"/>
              <a:defRPr>
                <a:solidFill>
                  <a:srgbClr val="434343"/>
                </a:solidFill>
              </a:defRPr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Char char="■"/>
              <a:defRPr>
                <a:solidFill>
                  <a:srgbClr val="434343"/>
                </a:solidFill>
              </a:defRPr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l">
              <a:buNone/>
              <a:defRPr/>
            </a:lvl1pPr>
            <a:lvl2pPr lvl="1" algn="l">
              <a:buNone/>
              <a:defRPr/>
            </a:lvl2pPr>
            <a:lvl3pPr lvl="2" algn="l">
              <a:buNone/>
              <a:defRPr/>
            </a:lvl3pPr>
            <a:lvl4pPr lvl="3" algn="l">
              <a:buNone/>
              <a:defRPr/>
            </a:lvl4pPr>
            <a:lvl5pPr lvl="4" algn="l">
              <a:buNone/>
              <a:defRPr/>
            </a:lvl5pPr>
            <a:lvl6pPr lvl="5" algn="l">
              <a:buNone/>
              <a:defRPr/>
            </a:lvl6pPr>
            <a:lvl7pPr lvl="6" algn="l">
              <a:buNone/>
              <a:defRPr/>
            </a:lvl7pPr>
            <a:lvl8pPr lvl="7" algn="l">
              <a:buNone/>
              <a:defRPr/>
            </a:lvl8pPr>
            <a:lvl9pPr lvl="8" algn="l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4" name="Google Shape;24;p4"/>
          <p:cNvPicPr preferRelativeResize="0"/>
          <p:nvPr/>
        </p:nvPicPr>
        <p:blipFill rotWithShape="1">
          <a:blip r:embed="rId2">
            <a:alphaModFix/>
          </a:blip>
          <a:srcRect b="15506" l="29613" r="29573" t="14865"/>
          <a:stretch/>
        </p:blipFill>
        <p:spPr>
          <a:xfrm>
            <a:off x="8722301" y="4749900"/>
            <a:ext cx="332550" cy="31915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9" name="Google Shape;29;p5"/>
          <p:cNvSpPr txBox="1"/>
          <p:nvPr>
            <p:ph idx="12" type="sldNum"/>
          </p:nvPr>
        </p:nvSpPr>
        <p:spPr>
          <a:xfrm>
            <a:off x="59825" y="487927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buNone/>
              <a:defRPr/>
            </a:lvl1pPr>
            <a:lvl2pPr lvl="1" rtl="0" algn="l">
              <a:buNone/>
              <a:defRPr/>
            </a:lvl2pPr>
            <a:lvl3pPr lvl="2" rtl="0" algn="l">
              <a:buNone/>
              <a:defRPr/>
            </a:lvl3pPr>
            <a:lvl4pPr lvl="3" rtl="0" algn="l">
              <a:buNone/>
              <a:defRPr/>
            </a:lvl4pPr>
            <a:lvl5pPr lvl="4" rtl="0" algn="l">
              <a:buNone/>
              <a:defRPr/>
            </a:lvl5pPr>
            <a:lvl6pPr lvl="5" rtl="0" algn="l">
              <a:buNone/>
              <a:defRPr/>
            </a:lvl6pPr>
            <a:lvl7pPr lvl="6" rtl="0" algn="l">
              <a:buNone/>
              <a:defRPr/>
            </a:lvl7pPr>
            <a:lvl8pPr lvl="7" rtl="0" algn="l">
              <a:buNone/>
              <a:defRPr/>
            </a:lvl8pPr>
            <a:lvl9pPr lvl="8" rtl="0" algn="l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30" name="Shape 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Google Shape;31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32" name="Google Shape;32;p6"/>
          <p:cNvSpPr txBox="1"/>
          <p:nvPr>
            <p:ph idx="12" type="sldNum"/>
          </p:nvPr>
        </p:nvSpPr>
        <p:spPr>
          <a:xfrm>
            <a:off x="58050" y="4889700"/>
            <a:ext cx="481200" cy="2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5" name="Google Shape;35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6" name="Google Shape;36;p7"/>
          <p:cNvSpPr txBox="1"/>
          <p:nvPr>
            <p:ph idx="12" type="sldNum"/>
          </p:nvPr>
        </p:nvSpPr>
        <p:spPr>
          <a:xfrm>
            <a:off x="58050" y="4889700"/>
            <a:ext cx="481200" cy="2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9" name="Google Shape;39;p8"/>
          <p:cNvSpPr txBox="1"/>
          <p:nvPr>
            <p:ph idx="12" type="sldNum"/>
          </p:nvPr>
        </p:nvSpPr>
        <p:spPr>
          <a:xfrm>
            <a:off x="58050" y="4889700"/>
            <a:ext cx="481200" cy="2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58050" y="4889700"/>
            <a:ext cx="481200" cy="2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58050" y="4889700"/>
            <a:ext cx="481200" cy="207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Exo"/>
              <a:buNone/>
              <a:defRPr sz="2800">
                <a:solidFill>
                  <a:schemeClr val="dk1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Font typeface="Exo"/>
              <a:buChar char="●"/>
              <a:defRPr sz="1800"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"/>
              <a:buChar char="○"/>
              <a:defRPr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"/>
              <a:buChar char="■"/>
              <a:defRPr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"/>
              <a:buChar char="●"/>
              <a:defRPr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"/>
              <a:buChar char="○"/>
              <a:defRPr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"/>
              <a:buChar char="■"/>
              <a:defRPr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"/>
              <a:buChar char="●"/>
              <a:defRPr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Exo"/>
              <a:buChar char="○"/>
              <a:defRPr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Exo"/>
              <a:buChar char="■"/>
              <a:defRPr>
                <a:solidFill>
                  <a:schemeClr val="dk2"/>
                </a:solidFill>
                <a:latin typeface="Exo"/>
                <a:ea typeface="Exo"/>
                <a:cs typeface="Exo"/>
                <a:sym typeface="Ex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l">
              <a:buNone/>
              <a:defRPr sz="1100"/>
            </a:lvl1pPr>
            <a:lvl2pPr lvl="1" rtl="0" algn="l">
              <a:buNone/>
              <a:defRPr sz="1100"/>
            </a:lvl2pPr>
            <a:lvl3pPr lvl="2" rtl="0" algn="l">
              <a:buNone/>
              <a:defRPr sz="1100"/>
            </a:lvl3pPr>
            <a:lvl4pPr lvl="3" rtl="0" algn="l">
              <a:buNone/>
              <a:defRPr sz="1100"/>
            </a:lvl4pPr>
            <a:lvl5pPr lvl="4" rtl="0" algn="l">
              <a:buNone/>
              <a:defRPr sz="1100"/>
            </a:lvl5pPr>
            <a:lvl6pPr lvl="5" rtl="0" algn="l">
              <a:buNone/>
              <a:defRPr sz="1100"/>
            </a:lvl6pPr>
            <a:lvl7pPr lvl="6" rtl="0" algn="l">
              <a:buNone/>
              <a:defRPr sz="1100"/>
            </a:lvl7pPr>
            <a:lvl8pPr lvl="7" rtl="0" algn="l">
              <a:buNone/>
              <a:defRPr sz="1100"/>
            </a:lvl8pPr>
            <a:lvl9pPr lvl="8" rtl="0" algn="l">
              <a:buNone/>
              <a:defRPr sz="1100"/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4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6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0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1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9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3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2.png"/><Relationship Id="rId4" Type="http://schemas.openxmlformats.org/officeDocument/2006/relationships/image" Target="../media/image2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Relationship Id="rId4" Type="http://schemas.openxmlformats.org/officeDocument/2006/relationships/image" Target="../media/image23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4.png"/><Relationship Id="rId4" Type="http://schemas.openxmlformats.org/officeDocument/2006/relationships/image" Target="../media/image15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33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0.xml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35.png"/><Relationship Id="rId4" Type="http://schemas.openxmlformats.org/officeDocument/2006/relationships/image" Target="../media/image18.png"/><Relationship Id="rId5" Type="http://schemas.openxmlformats.org/officeDocument/2006/relationships/image" Target="../media/image36.png"/><Relationship Id="rId6" Type="http://schemas.openxmlformats.org/officeDocument/2006/relationships/image" Target="../media/image17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9.png"/><Relationship Id="rId4" Type="http://schemas.openxmlformats.org/officeDocument/2006/relationships/image" Target="../media/image24.png"/><Relationship Id="rId5" Type="http://schemas.openxmlformats.org/officeDocument/2006/relationships/image" Target="../media/image20.gif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4.xml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7.xml"/><Relationship Id="rId3" Type="http://schemas.openxmlformats.org/officeDocument/2006/relationships/image" Target="../media/image32.jpg"/><Relationship Id="rId4" Type="http://schemas.openxmlformats.org/officeDocument/2006/relationships/image" Target="../media/image22.jpg"/><Relationship Id="rId5" Type="http://schemas.openxmlformats.org/officeDocument/2006/relationships/image" Target="../media/image31.png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8.xml"/><Relationship Id="rId3" Type="http://schemas.openxmlformats.org/officeDocument/2006/relationships/image" Target="../media/image37.png"/><Relationship Id="rId4" Type="http://schemas.openxmlformats.org/officeDocument/2006/relationships/image" Target="../media/image28.png"/><Relationship Id="rId5" Type="http://schemas.openxmlformats.org/officeDocument/2006/relationships/image" Target="../media/image30.png"/><Relationship Id="rId6" Type="http://schemas.openxmlformats.org/officeDocument/2006/relationships/image" Target="../media/image25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27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29.pn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2.xml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4.xml"/><Relationship Id="rId3" Type="http://schemas.openxmlformats.org/officeDocument/2006/relationships/hyperlink" Target="https://www.businesswire.com/news/home/20170901005591/en/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34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bg>
      <p:bgPr>
        <a:solidFill>
          <a:srgbClr val="000000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9" name="Google Shape;59;p13"/>
          <p:cNvPicPr preferRelativeResize="0"/>
          <p:nvPr/>
        </p:nvPicPr>
        <p:blipFill rotWithShape="1">
          <a:blip r:embed="rId3">
            <a:alphaModFix/>
          </a:blip>
          <a:srcRect b="20299" l="5051" r="7695" t="24882"/>
          <a:stretch/>
        </p:blipFill>
        <p:spPr>
          <a:xfrm>
            <a:off x="397050" y="284475"/>
            <a:ext cx="5353578" cy="1892075"/>
          </a:xfrm>
          <a:prstGeom prst="rect">
            <a:avLst/>
          </a:prstGeom>
          <a:noFill/>
          <a:ln>
            <a:noFill/>
          </a:ln>
        </p:spPr>
      </p:pic>
      <p:sp>
        <p:nvSpPr>
          <p:cNvPr id="60" name="Google Shape;60;p13"/>
          <p:cNvSpPr/>
          <p:nvPr/>
        </p:nvSpPr>
        <p:spPr>
          <a:xfrm flipH="1">
            <a:off x="100" y="2100350"/>
            <a:ext cx="9144000" cy="3043800"/>
          </a:xfrm>
          <a:prstGeom prst="rtTriangle">
            <a:avLst/>
          </a:prstGeom>
          <a:solidFill>
            <a:srgbClr val="C00000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1" name="Google Shape;61;p13"/>
          <p:cNvSpPr/>
          <p:nvPr/>
        </p:nvSpPr>
        <p:spPr>
          <a:xfrm flipH="1">
            <a:off x="0" y="2983675"/>
            <a:ext cx="9144000" cy="2160000"/>
          </a:xfrm>
          <a:prstGeom prst="rtTriangle">
            <a:avLst/>
          </a:prstGeom>
          <a:solidFill>
            <a:srgbClr val="FFFFFF"/>
          </a:solidFill>
          <a:ln cap="flat" cmpd="sng" w="19050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rgbClr val="FFFFFF"/>
              </a:solidFill>
            </a:endParaRPr>
          </a:p>
        </p:txBody>
      </p:sp>
      <p:sp>
        <p:nvSpPr>
          <p:cNvPr id="62" name="Google Shape;62;p13"/>
          <p:cNvSpPr txBox="1"/>
          <p:nvPr/>
        </p:nvSpPr>
        <p:spPr>
          <a:xfrm>
            <a:off x="6969375" y="4087550"/>
            <a:ext cx="21747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Quicksand Light"/>
                <a:ea typeface="Quicksand Light"/>
                <a:cs typeface="Quicksand Light"/>
                <a:sym typeface="Quicksand Light"/>
              </a:rPr>
              <a:t>Jerry Liu (CEO)</a:t>
            </a:r>
            <a:endParaRPr sz="1200"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Quicksand Light"/>
                <a:ea typeface="Quicksand Light"/>
                <a:cs typeface="Quicksand Light"/>
                <a:sym typeface="Quicksand Light"/>
              </a:rPr>
              <a:t>Ryne Watterson (CIO)</a:t>
            </a:r>
            <a:endParaRPr sz="1200"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Quicksand Light"/>
                <a:ea typeface="Quicksand Light"/>
                <a:cs typeface="Quicksand Light"/>
                <a:sym typeface="Quicksand Light"/>
              </a:rPr>
              <a:t>Keith Leung (CTO)</a:t>
            </a:r>
            <a:endParaRPr sz="1200"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Quicksand Light"/>
                <a:ea typeface="Quicksand Light"/>
                <a:cs typeface="Quicksand Light"/>
                <a:sym typeface="Quicksand Light"/>
              </a:rPr>
              <a:t>Jeffery Yeung (CCO)</a:t>
            </a:r>
            <a:endParaRPr sz="1200"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latin typeface="Quicksand Light"/>
                <a:ea typeface="Quicksand Light"/>
                <a:cs typeface="Quicksand Light"/>
                <a:sym typeface="Quicksand Light"/>
              </a:rPr>
              <a:t>Scott Checko (COO)</a:t>
            </a:r>
            <a:endParaRPr sz="1200">
              <a:latin typeface="Quicksand Light"/>
              <a:ea typeface="Quicksand Light"/>
              <a:cs typeface="Quicksand Light"/>
              <a:sym typeface="Quicksand Light"/>
            </a:endParaRPr>
          </a:p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200">
              <a:latin typeface="Quicksand Light"/>
              <a:ea typeface="Quicksand Light"/>
              <a:cs typeface="Quicksand Light"/>
              <a:sym typeface="Quicksan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Target Customer</a:t>
            </a:r>
            <a:endParaRPr/>
          </a:p>
        </p:txBody>
      </p:sp>
      <p:sp>
        <p:nvSpPr>
          <p:cNvPr id="130" name="Google Shape;130;p22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31" name="Google Shape;131;p22"/>
          <p:cNvSpPr txBox="1"/>
          <p:nvPr>
            <p:ph idx="1" type="body"/>
          </p:nvPr>
        </p:nvSpPr>
        <p:spPr>
          <a:xfrm>
            <a:off x="311700" y="1144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Ideal Customers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Commercial Building owners 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Property management companies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Need for GIL for occupants in emergencies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>
                <a:solidFill>
                  <a:srgbClr val="000000"/>
                </a:solidFill>
              </a:rPr>
              <a:t>Government Incentives</a:t>
            </a:r>
            <a:endParaRPr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System increases occupant safety in emergency situations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Easily integrated into Building Code - Fire Safety</a:t>
            </a:r>
            <a:endParaRPr sz="1600">
              <a:solidFill>
                <a:srgbClr val="000000"/>
              </a:solidFill>
            </a:endParaRPr>
          </a:p>
          <a:p>
            <a:pPr indent="-3302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Reduces risk to emergency personnel</a:t>
            </a:r>
            <a:endParaRPr sz="1600">
              <a:solidFill>
                <a:srgbClr val="000000"/>
              </a:solidFill>
            </a:endParaRPr>
          </a:p>
        </p:txBody>
      </p:sp>
      <p:pic>
        <p:nvPicPr>
          <p:cNvPr id="132" name="Google Shape;132;p22"/>
          <p:cNvPicPr preferRelativeResize="0"/>
          <p:nvPr/>
        </p:nvPicPr>
        <p:blipFill rotWithShape="1">
          <a:blip r:embed="rId3">
            <a:alphaModFix/>
          </a:blip>
          <a:srcRect b="5471" l="0" r="0" t="5122"/>
          <a:stretch/>
        </p:blipFill>
        <p:spPr>
          <a:xfrm>
            <a:off x="5750075" y="584050"/>
            <a:ext cx="2529300" cy="2322600"/>
          </a:xfrm>
          <a:prstGeom prst="ellipse">
            <a:avLst/>
          </a:prstGeom>
          <a:noFill/>
          <a:ln>
            <a:noFill/>
          </a:ln>
        </p:spPr>
      </p:pic>
      <p:sp>
        <p:nvSpPr>
          <p:cNvPr id="133" name="Google Shape;133;p22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Market Analysis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Plan</a:t>
            </a:r>
            <a:endParaRPr/>
          </a:p>
        </p:txBody>
      </p:sp>
      <p:sp>
        <p:nvSpPr>
          <p:cNvPr id="139" name="Google Shape;139;p23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40" name="Google Shape;140;p23"/>
          <p:cNvSpPr txBox="1"/>
          <p:nvPr>
            <p:ph idx="1" type="body"/>
          </p:nvPr>
        </p:nvSpPr>
        <p:spPr>
          <a:xfrm>
            <a:off x="311700" y="1144775"/>
            <a:ext cx="6169800" cy="3657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Start Up</a:t>
            </a:r>
            <a:endParaRPr>
              <a:solidFill>
                <a:srgbClr val="000000"/>
              </a:solidFill>
            </a:endParaRPr>
          </a:p>
          <a:p>
            <a:pPr indent="-3302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OEM - One time sales model with SW subscription </a:t>
            </a:r>
            <a:endParaRPr sz="1600">
              <a:solidFill>
                <a:srgbClr val="000000"/>
              </a:solidFill>
            </a:endParaRPr>
          </a:p>
          <a:p>
            <a:pPr indent="-3302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Sell Directly, No distributor, higher margin</a:t>
            </a:r>
            <a:endParaRPr sz="1600">
              <a:solidFill>
                <a:srgbClr val="000000"/>
              </a:solidFill>
            </a:endParaRPr>
          </a:p>
          <a:p>
            <a:pPr indent="-3302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Build Distributor channel to bring product to market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Growth And Expansion</a:t>
            </a:r>
            <a:endParaRPr>
              <a:solidFill>
                <a:srgbClr val="000000"/>
              </a:solidFill>
            </a:endParaRPr>
          </a:p>
          <a:p>
            <a:pPr indent="-3302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Acquisition of platforms &amp; tech</a:t>
            </a:r>
            <a:endParaRPr sz="1600">
              <a:solidFill>
                <a:srgbClr val="000000"/>
              </a:solidFill>
            </a:endParaRPr>
          </a:p>
          <a:p>
            <a:pPr indent="-3302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Consideration of other application</a:t>
            </a:r>
            <a:endParaRPr sz="1600">
              <a:solidFill>
                <a:srgbClr val="000000"/>
              </a:solidFill>
            </a:endParaRPr>
          </a:p>
          <a:p>
            <a:pPr indent="-330200" lvl="0" marL="628650" marR="889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Hospital, Military, Logistics applications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Possible Exit</a:t>
            </a:r>
            <a:endParaRPr>
              <a:solidFill>
                <a:srgbClr val="000000"/>
              </a:solidFill>
            </a:endParaRPr>
          </a:p>
          <a:p>
            <a:pPr indent="-3302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Initial Public Offering (IPO)</a:t>
            </a:r>
            <a:endParaRPr sz="1600">
              <a:solidFill>
                <a:srgbClr val="000000"/>
              </a:solidFill>
            </a:endParaRPr>
          </a:p>
          <a:p>
            <a:pPr indent="-3302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MBO, MBI</a:t>
            </a:r>
            <a:endParaRPr sz="1600">
              <a:solidFill>
                <a:srgbClr val="000000"/>
              </a:solidFill>
            </a:endParaRPr>
          </a:p>
          <a:p>
            <a:pPr indent="-330200" lvl="0" marL="62865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Acquisition 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141" name="Google Shape;141;p23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Market Analysis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142" name="Google Shape;142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541975" y="514475"/>
            <a:ext cx="2350801" cy="23508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Business Considerations </a:t>
            </a:r>
            <a:r>
              <a:rPr lang="en"/>
              <a:t> </a:t>
            </a:r>
            <a:endParaRPr/>
          </a:p>
        </p:txBody>
      </p:sp>
      <p:sp>
        <p:nvSpPr>
          <p:cNvPr id="148" name="Google Shape;148;p24"/>
          <p:cNvSpPr txBox="1"/>
          <p:nvPr>
            <p:ph idx="1" type="body"/>
          </p:nvPr>
        </p:nvSpPr>
        <p:spPr>
          <a:xfrm>
            <a:off x="311700" y="1144775"/>
            <a:ext cx="8520600" cy="36729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8761D"/>
                </a:solidFill>
              </a:rPr>
              <a:t>Strength </a:t>
            </a:r>
            <a:r>
              <a:rPr b="1" lang="en">
                <a:solidFill>
                  <a:srgbClr val="000000"/>
                </a:solidFill>
              </a:rPr>
              <a:t>/ </a:t>
            </a:r>
            <a:r>
              <a:rPr b="1" lang="en">
                <a:solidFill>
                  <a:srgbClr val="990000"/>
                </a:solidFill>
              </a:rPr>
              <a:t>Weaknesses</a:t>
            </a:r>
            <a:endParaRPr b="1">
              <a:solidFill>
                <a:srgbClr val="990000"/>
              </a:solidFill>
            </a:endParaRPr>
          </a:p>
          <a:p>
            <a:pPr indent="-3302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600"/>
              <a:buChar char="○"/>
            </a:pPr>
            <a:r>
              <a:rPr lang="en" sz="1600">
                <a:solidFill>
                  <a:srgbClr val="38761D"/>
                </a:solidFill>
              </a:rPr>
              <a:t>Unique technology &amp; application</a:t>
            </a:r>
            <a:endParaRPr sz="1600">
              <a:solidFill>
                <a:srgbClr val="38761D"/>
              </a:solidFill>
            </a:endParaRPr>
          </a:p>
          <a:p>
            <a:pPr indent="-3302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600"/>
              <a:buChar char="○"/>
            </a:pPr>
            <a:r>
              <a:rPr lang="en" sz="1600">
                <a:solidFill>
                  <a:srgbClr val="38761D"/>
                </a:solidFill>
              </a:rPr>
              <a:t>Adoption in new cellular devices</a:t>
            </a:r>
            <a:endParaRPr sz="1600">
              <a:solidFill>
                <a:srgbClr val="38761D"/>
              </a:solidFill>
            </a:endParaRPr>
          </a:p>
          <a:p>
            <a:pPr indent="-3302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600"/>
              <a:buChar char="○"/>
            </a:pPr>
            <a:r>
              <a:rPr lang="en" sz="1600">
                <a:solidFill>
                  <a:srgbClr val="990000"/>
                </a:solidFill>
              </a:rPr>
              <a:t>Expensive development cost</a:t>
            </a:r>
            <a:endParaRPr sz="1600">
              <a:solidFill>
                <a:srgbClr val="990000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rgbClr val="38761D"/>
                </a:solidFill>
              </a:rPr>
              <a:t>Opportunities</a:t>
            </a:r>
            <a:endParaRPr b="1">
              <a:solidFill>
                <a:srgbClr val="38761D"/>
              </a:solidFill>
            </a:endParaRPr>
          </a:p>
          <a:p>
            <a:pPr indent="-3302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600"/>
              <a:buChar char="○"/>
            </a:pPr>
            <a:r>
              <a:rPr lang="en" sz="1600">
                <a:solidFill>
                  <a:srgbClr val="38761D"/>
                </a:solidFill>
              </a:rPr>
              <a:t>Large market in high risk earthquake areas </a:t>
            </a:r>
            <a:endParaRPr sz="1600">
              <a:solidFill>
                <a:srgbClr val="38761D"/>
              </a:solidFill>
            </a:endParaRPr>
          </a:p>
          <a:p>
            <a:pPr indent="-3302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600"/>
              <a:buChar char="○"/>
            </a:pPr>
            <a:r>
              <a:rPr lang="en" sz="1600">
                <a:solidFill>
                  <a:srgbClr val="38761D"/>
                </a:solidFill>
              </a:rPr>
              <a:t>No direct competitors or similar application in the market</a:t>
            </a:r>
            <a:endParaRPr sz="1600">
              <a:solidFill>
                <a:srgbClr val="38761D"/>
              </a:solidFill>
            </a:endParaRPr>
          </a:p>
          <a:p>
            <a:pPr indent="-3302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38761D"/>
              </a:buClr>
              <a:buSzPts val="1600"/>
              <a:buChar char="○"/>
            </a:pPr>
            <a:r>
              <a:rPr lang="en" sz="1600">
                <a:solidFill>
                  <a:srgbClr val="38761D"/>
                </a:solidFill>
              </a:rPr>
              <a:t>High market share</a:t>
            </a:r>
            <a:endParaRPr sz="1600">
              <a:solidFill>
                <a:srgbClr val="38761D"/>
              </a:solidFill>
            </a:endParaRPr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rgbClr val="990000"/>
                </a:solidFill>
              </a:rPr>
              <a:t>Risks</a:t>
            </a:r>
            <a:endParaRPr b="1">
              <a:solidFill>
                <a:srgbClr val="990000"/>
              </a:solidFill>
            </a:endParaRPr>
          </a:p>
          <a:p>
            <a:pPr indent="-3302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600"/>
              <a:buChar char="○"/>
            </a:pPr>
            <a:r>
              <a:rPr lang="en" sz="1600">
                <a:solidFill>
                  <a:srgbClr val="990000"/>
                </a:solidFill>
              </a:rPr>
              <a:t>Must meet various regulations and standards</a:t>
            </a:r>
            <a:endParaRPr sz="1600">
              <a:solidFill>
                <a:srgbClr val="990000"/>
              </a:solidFill>
            </a:endParaRPr>
          </a:p>
          <a:p>
            <a:pPr indent="-3302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600"/>
              <a:buChar char="○"/>
            </a:pPr>
            <a:r>
              <a:rPr lang="en" sz="1600">
                <a:solidFill>
                  <a:srgbClr val="990000"/>
                </a:solidFill>
              </a:rPr>
              <a:t>Heavily government regulated</a:t>
            </a:r>
            <a:endParaRPr sz="1600">
              <a:solidFill>
                <a:srgbClr val="990000"/>
              </a:solidFill>
            </a:endParaRPr>
          </a:p>
          <a:p>
            <a:pPr indent="-330200" lvl="0" marL="6858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990000"/>
              </a:buClr>
              <a:buSzPts val="1600"/>
              <a:buChar char="○"/>
            </a:pPr>
            <a:r>
              <a:rPr lang="en" sz="1600">
                <a:solidFill>
                  <a:srgbClr val="990000"/>
                </a:solidFill>
              </a:rPr>
              <a:t>Requires new regulations to be put in place </a:t>
            </a:r>
            <a:endParaRPr sz="1600">
              <a:solidFill>
                <a:srgbClr val="990000"/>
              </a:solidFill>
            </a:endParaRPr>
          </a:p>
        </p:txBody>
      </p:sp>
      <p:sp>
        <p:nvSpPr>
          <p:cNvPr id="149" name="Google Shape;149;p24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0" name="Google Shape;150;p24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Market Analysis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4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Production Costs</a:t>
            </a:r>
            <a:endParaRPr/>
          </a:p>
        </p:txBody>
      </p:sp>
      <p:sp>
        <p:nvSpPr>
          <p:cNvPr id="156" name="Google Shape;156;p25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57" name="Google Shape;157;p25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Market Analysis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graphicFrame>
        <p:nvGraphicFramePr>
          <p:cNvPr id="158" name="Google Shape;158;p25"/>
          <p:cNvGraphicFramePr/>
          <p:nvPr/>
        </p:nvGraphicFramePr>
        <p:xfrm>
          <a:off x="397650" y="133000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{36D00A6D-E8A8-460D-8080-098031B854A2}</a:tableStyleId>
              </a:tblPr>
              <a:tblGrid>
                <a:gridCol w="2974600"/>
                <a:gridCol w="2788350"/>
                <a:gridCol w="2611975"/>
              </a:tblGrid>
              <a:tr h="3693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xo"/>
                          <a:ea typeface="Exo"/>
                          <a:cs typeface="Exo"/>
                          <a:sym typeface="Exo"/>
                        </a:rPr>
                        <a:t>Gamma Prototype</a:t>
                      </a:r>
                      <a:endParaRPr b="1"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>
                    <a:solidFill>
                      <a:srgbClr val="D9EAD3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xo"/>
                          <a:ea typeface="Exo"/>
                          <a:cs typeface="Exo"/>
                          <a:sym typeface="Exo"/>
                        </a:rPr>
                        <a:t>Mass Production</a:t>
                      </a:r>
                      <a:endParaRPr b="1"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>
                    <a:solidFill>
                      <a:srgbClr val="D9EAD3"/>
                    </a:solidFill>
                  </a:tcPr>
                </a:tc>
              </a:tr>
              <a:tr h="46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xo"/>
                          <a:ea typeface="Exo"/>
                          <a:cs typeface="Exo"/>
                          <a:sym typeface="Exo"/>
                        </a:rPr>
                        <a:t>Fixed Cost</a:t>
                      </a:r>
                      <a:endParaRPr b="1"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xo"/>
                          <a:ea typeface="Exo"/>
                          <a:cs typeface="Exo"/>
                          <a:sym typeface="Exo"/>
                        </a:rPr>
                        <a:t>$1,000.00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xo"/>
                          <a:ea typeface="Exo"/>
                          <a:cs typeface="Exo"/>
                          <a:sym typeface="Exo"/>
                        </a:rPr>
                        <a:t>$24,237.96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</a:tr>
              <a:tr h="46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xo"/>
                          <a:ea typeface="Exo"/>
                          <a:cs typeface="Exo"/>
                          <a:sym typeface="Exo"/>
                        </a:rPr>
                        <a:t>Variable Cost Beacon</a:t>
                      </a:r>
                      <a:endParaRPr b="1"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xo"/>
                          <a:ea typeface="Exo"/>
                          <a:cs typeface="Exo"/>
                          <a:sym typeface="Exo"/>
                        </a:rPr>
                        <a:t>$127.55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xo"/>
                          <a:ea typeface="Exo"/>
                          <a:cs typeface="Exo"/>
                          <a:sym typeface="Exo"/>
                        </a:rPr>
                        <a:t>$36.70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</a:tr>
              <a:tr h="46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5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Variable Cost Tag</a:t>
                      </a:r>
                      <a:endParaRPr b="1"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xo"/>
                          <a:ea typeface="Exo"/>
                          <a:cs typeface="Exo"/>
                          <a:sym typeface="Exo"/>
                        </a:rPr>
                        <a:t>$74.56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xo"/>
                          <a:ea typeface="Exo"/>
                          <a:cs typeface="Exo"/>
                          <a:sym typeface="Exo"/>
                        </a:rPr>
                        <a:t>$22.78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</a:tr>
              <a:tr h="4694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Variable Cost Software</a:t>
                      </a:r>
                      <a:endParaRPr b="1">
                        <a:solidFill>
                          <a:schemeClr val="dk1"/>
                        </a:solidFill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xo"/>
                          <a:ea typeface="Exo"/>
                          <a:cs typeface="Exo"/>
                          <a:sym typeface="Exo"/>
                        </a:rPr>
                        <a:t>$2,500.00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lang="en">
                          <a:solidFill>
                            <a:schemeClr val="dk1"/>
                          </a:solidFill>
                          <a:latin typeface="Exo"/>
                          <a:ea typeface="Exo"/>
                          <a:cs typeface="Exo"/>
                          <a:sym typeface="Exo"/>
                        </a:rPr>
                        <a:t>$2,500.00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</a:tr>
              <a:tr h="47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xo"/>
                          <a:ea typeface="Exo"/>
                          <a:cs typeface="Exo"/>
                          <a:sym typeface="Exo"/>
                        </a:rPr>
                        <a:t>Require Sale Price (80% Return)</a:t>
                      </a:r>
                      <a:endParaRPr b="1"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xo"/>
                          <a:ea typeface="Exo"/>
                          <a:cs typeface="Exo"/>
                          <a:sym typeface="Exo"/>
                        </a:rPr>
                        <a:t>$6,530.85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>
                          <a:latin typeface="Exo"/>
                          <a:ea typeface="Exo"/>
                          <a:cs typeface="Exo"/>
                          <a:sym typeface="Exo"/>
                        </a:rPr>
                        <a:t>$5,108.22</a:t>
                      </a:r>
                      <a:endParaRPr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</a:tr>
              <a:tr h="47395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xo"/>
                          <a:ea typeface="Exo"/>
                          <a:cs typeface="Exo"/>
                          <a:sym typeface="Exo"/>
                        </a:rPr>
                        <a:t>Break-Even Point</a:t>
                      </a:r>
                      <a:endParaRPr b="1"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xo"/>
                          <a:ea typeface="Exo"/>
                          <a:cs typeface="Exo"/>
                          <a:sym typeface="Exo"/>
                        </a:rPr>
                        <a:t>1 Units</a:t>
                      </a:r>
                      <a:endParaRPr b="1"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  <a:tc>
                  <a:txBody>
                    <a:bodyPr/>
                    <a:lstStyle/>
                    <a:p>
                      <a:pPr indent="0" lvl="0" marL="0" rtl="0" algn="ctr">
                        <a:spcBef>
                          <a:spcPts val="125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>
                          <a:latin typeface="Exo"/>
                          <a:ea typeface="Exo"/>
                          <a:cs typeface="Exo"/>
                          <a:sym typeface="Exo"/>
                        </a:rPr>
                        <a:t>6 Unit</a:t>
                      </a:r>
                      <a:endParaRPr b="1">
                        <a:latin typeface="Exo"/>
                        <a:ea typeface="Exo"/>
                        <a:cs typeface="Exo"/>
                        <a:sym typeface="Exo"/>
                      </a:endParaRPr>
                    </a:p>
                  </a:txBody>
                  <a:tcPr marT="91425" marB="91425" marR="91425" marL="91425" anchor="ctr"/>
                </a:tc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Break-Even Point Calculation</a:t>
            </a:r>
            <a:endParaRPr/>
          </a:p>
        </p:txBody>
      </p:sp>
      <p:sp>
        <p:nvSpPr>
          <p:cNvPr id="164" name="Google Shape;164;p26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65" name="Google Shape;165;p26"/>
          <p:cNvSpPr/>
          <p:nvPr/>
        </p:nvSpPr>
        <p:spPr>
          <a:xfrm>
            <a:off x="3403050" y="1308875"/>
            <a:ext cx="2624700" cy="225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6" name="Google Shape;166;p26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Market Analysis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167" name="Google Shape;167;p26"/>
          <p:cNvPicPr preferRelativeResize="0"/>
          <p:nvPr/>
        </p:nvPicPr>
        <p:blipFill rotWithShape="1">
          <a:blip r:embed="rId3">
            <a:alphaModFix/>
          </a:blip>
          <a:srcRect b="0" l="2581" r="0" t="7893"/>
          <a:stretch/>
        </p:blipFill>
        <p:spPr>
          <a:xfrm>
            <a:off x="388788" y="1093925"/>
            <a:ext cx="8366424" cy="36267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7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800"/>
              <a:t>System Overview</a:t>
            </a:r>
            <a:endParaRPr/>
          </a:p>
        </p:txBody>
      </p:sp>
      <p:sp>
        <p:nvSpPr>
          <p:cNvPr id="173" name="Google Shape;173;p27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7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8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79" name="Google Shape;179;p28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180" name="Google Shape;180;p2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Layout</a:t>
            </a:r>
            <a:endParaRPr/>
          </a:p>
        </p:txBody>
      </p:sp>
      <p:pic>
        <p:nvPicPr>
          <p:cNvPr id="181" name="Google Shape;181;p28"/>
          <p:cNvPicPr preferRelativeResize="0"/>
          <p:nvPr/>
        </p:nvPicPr>
        <p:blipFill rotWithShape="1">
          <a:blip r:embed="rId3">
            <a:alphaModFix/>
          </a:blip>
          <a:srcRect b="19450" l="4310" r="4556" t="16058"/>
          <a:stretch/>
        </p:blipFill>
        <p:spPr>
          <a:xfrm>
            <a:off x="392000" y="1151750"/>
            <a:ext cx="8360000" cy="33278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5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2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System Components</a:t>
            </a:r>
            <a:endParaRPr/>
          </a:p>
        </p:txBody>
      </p:sp>
      <p:sp>
        <p:nvSpPr>
          <p:cNvPr id="187" name="Google Shape;187;p29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88" name="Google Shape;188;p29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189" name="Google Shape;189;p29"/>
          <p:cNvSpPr txBox="1"/>
          <p:nvPr>
            <p:ph idx="1" type="body"/>
          </p:nvPr>
        </p:nvSpPr>
        <p:spPr>
          <a:xfrm>
            <a:off x="311700" y="1129075"/>
            <a:ext cx="8520600" cy="3748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Beacons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Stationary UWB Locator Devices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Use DWM1000 UWB module for ToF Ranging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Minimum 3 Beacons is Required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Communicate with Server using UDP via Private Network</a:t>
            </a:r>
            <a:endParaRPr sz="1400"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1"/>
                </a:solidFill>
              </a:rPr>
              <a:t>Tags</a:t>
            </a:r>
            <a:endParaRPr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Small, Light, durable, and wearable electronic tagging devices 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Integrated with DWM1000 UWB Transceivers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Integrate with access cards or key fobs for every day carry</a:t>
            </a:r>
            <a:endParaRPr sz="1400">
              <a:solidFill>
                <a:schemeClr val="dk1"/>
              </a:solidFill>
            </a:endParaRPr>
          </a:p>
          <a:p>
            <a:pPr indent="-3175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○"/>
            </a:pPr>
            <a:r>
              <a:rPr lang="en" sz="1400">
                <a:solidFill>
                  <a:schemeClr val="dk1"/>
                </a:solidFill>
              </a:rPr>
              <a:t>During emergency can be toggled on to broadcast location</a:t>
            </a:r>
            <a:endParaRPr sz="14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3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Core </a:t>
            </a:r>
            <a:r>
              <a:rPr lang="en"/>
              <a:t>System Features</a:t>
            </a:r>
            <a:endParaRPr/>
          </a:p>
        </p:txBody>
      </p:sp>
      <p:sp>
        <p:nvSpPr>
          <p:cNvPr id="195" name="Google Shape;195;p30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96" name="Google Shape;196;p30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197" name="Google Shape;197;p30"/>
          <p:cNvSpPr txBox="1"/>
          <p:nvPr>
            <p:ph idx="1" type="body"/>
          </p:nvPr>
        </p:nvSpPr>
        <p:spPr>
          <a:xfrm>
            <a:off x="311700" y="1221150"/>
            <a:ext cx="8478300" cy="3340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Track position in near real-time 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High accuracy upto 0.25cm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Ranging distance upto 30m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Multi-Tag tracking support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Multi-Floor Support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Wireless Beacon-to-Server communication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Beacon failure 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prevention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 &amp; recovery 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mechanisms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Intuitive</a:t>
            </a:r>
            <a:r>
              <a:rPr lang="en">
                <a:solidFill>
                  <a:srgbClr val="000000"/>
                </a:solidFill>
                <a:highlight>
                  <a:srgbClr val="FFFFFF"/>
                </a:highlight>
              </a:rPr>
              <a:t> user interface for adding/editing users, beacons, and maps</a:t>
            </a:r>
            <a:endParaRPr>
              <a:solidFill>
                <a:srgbClr val="000000"/>
              </a:solidFill>
              <a:highlight>
                <a:srgbClr val="FFFFFF"/>
              </a:highlight>
            </a:endParaRPr>
          </a:p>
        </p:txBody>
      </p:sp>
      <p:pic>
        <p:nvPicPr>
          <p:cNvPr id="198" name="Google Shape;198;p30"/>
          <p:cNvPicPr preferRelativeResize="0"/>
          <p:nvPr/>
        </p:nvPicPr>
        <p:blipFill rotWithShape="1">
          <a:blip r:embed="rId3">
            <a:alphaModFix/>
          </a:blip>
          <a:srcRect b="5105" l="0" r="8825" t="0"/>
          <a:stretch/>
        </p:blipFill>
        <p:spPr>
          <a:xfrm>
            <a:off x="6264650" y="769775"/>
            <a:ext cx="2362075" cy="23672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31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RF Ranging &amp; Trilateration</a:t>
            </a:r>
            <a:endParaRPr/>
          </a:p>
        </p:txBody>
      </p:sp>
      <p:sp>
        <p:nvSpPr>
          <p:cNvPr id="204" name="Google Shape;204;p31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</a:t>
            </a:r>
            <a:r>
              <a:rPr lang="en">
                <a:latin typeface="Exo"/>
                <a:ea typeface="Exo"/>
                <a:cs typeface="Exo"/>
                <a:sym typeface="Exo"/>
              </a:rPr>
              <a:t>Overview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68" name="Google Shape;68;p14"/>
          <p:cNvSpPr txBox="1"/>
          <p:nvPr>
            <p:ph idx="1" type="body"/>
          </p:nvPr>
        </p:nvSpPr>
        <p:spPr>
          <a:xfrm>
            <a:off x="311700" y="1144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Background &amp; Motivation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Business &amp; Cost Analysis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System Overview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Risk Assessment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Engineering Standards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Self Reflection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Concluding Remarks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Demo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4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Questions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69" name="Google Shape;69;p14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8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p3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Ultra-Wideband </a:t>
            </a:r>
            <a:r>
              <a:rPr lang="en"/>
              <a:t>RF Ranging</a:t>
            </a:r>
            <a:endParaRPr/>
          </a:p>
        </p:txBody>
      </p:sp>
      <p:sp>
        <p:nvSpPr>
          <p:cNvPr id="210" name="Google Shape;210;p32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11" name="Google Shape;211;p32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212" name="Google Shape;212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02975" y="1600666"/>
            <a:ext cx="5904601" cy="3210259"/>
          </a:xfrm>
          <a:prstGeom prst="rect">
            <a:avLst/>
          </a:prstGeom>
          <a:noFill/>
          <a:ln>
            <a:noFill/>
          </a:ln>
        </p:spPr>
      </p:pic>
      <p:sp>
        <p:nvSpPr>
          <p:cNvPr id="213" name="Google Shape;213;p32"/>
          <p:cNvSpPr txBox="1"/>
          <p:nvPr>
            <p:ph idx="1" type="body"/>
          </p:nvPr>
        </p:nvSpPr>
        <p:spPr>
          <a:xfrm>
            <a:off x="311700" y="1129075"/>
            <a:ext cx="3960600" cy="3531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Time-of-Flight based approach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Minimal interference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Effective against noise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Short duration pulses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Low transmit power</a:t>
            </a:r>
            <a:endParaRPr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High data rate</a:t>
            </a:r>
            <a:endParaRPr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p3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Trilateration</a:t>
            </a:r>
            <a:r>
              <a:rPr lang="en"/>
              <a:t> Method</a:t>
            </a:r>
            <a:endParaRPr/>
          </a:p>
        </p:txBody>
      </p:sp>
      <p:sp>
        <p:nvSpPr>
          <p:cNvPr id="219" name="Google Shape;219;p33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20" name="Google Shape;220;p33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221" name="Google Shape;221;p33"/>
          <p:cNvPicPr preferRelativeResize="0"/>
          <p:nvPr/>
        </p:nvPicPr>
        <p:blipFill rotWithShape="1">
          <a:blip r:embed="rId3">
            <a:alphaModFix/>
          </a:blip>
          <a:srcRect b="3747" l="3706" r="6975" t="12233"/>
          <a:stretch/>
        </p:blipFill>
        <p:spPr>
          <a:xfrm>
            <a:off x="4730900" y="532450"/>
            <a:ext cx="4195775" cy="3203924"/>
          </a:xfrm>
          <a:prstGeom prst="rect">
            <a:avLst/>
          </a:prstGeom>
          <a:noFill/>
          <a:ln>
            <a:noFill/>
          </a:ln>
        </p:spPr>
      </p:pic>
      <p:sp>
        <p:nvSpPr>
          <p:cNvPr id="222" name="Google Shape;222;p33"/>
          <p:cNvSpPr txBox="1"/>
          <p:nvPr>
            <p:ph idx="1" type="body"/>
          </p:nvPr>
        </p:nvSpPr>
        <p:spPr>
          <a:xfrm>
            <a:off x="385025" y="1184400"/>
            <a:ext cx="4563300" cy="34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Standard Form of a Circle: 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</a:rPr>
              <a:t>(x - x</a:t>
            </a:r>
            <a:r>
              <a:rPr b="1" baseline="-25000" lang="en" sz="1600">
                <a:solidFill>
                  <a:srgbClr val="000000"/>
                </a:solidFill>
              </a:rPr>
              <a:t>0</a:t>
            </a:r>
            <a:r>
              <a:rPr b="1" lang="en" sz="1600">
                <a:solidFill>
                  <a:srgbClr val="000000"/>
                </a:solidFill>
              </a:rPr>
              <a:t>)</a:t>
            </a:r>
            <a:r>
              <a:rPr b="1" baseline="30000" lang="en" sz="1600">
                <a:solidFill>
                  <a:srgbClr val="000000"/>
                </a:solidFill>
              </a:rPr>
              <a:t>2  </a:t>
            </a:r>
            <a:r>
              <a:rPr b="1" lang="en" sz="1600">
                <a:solidFill>
                  <a:srgbClr val="000000"/>
                </a:solidFill>
              </a:rPr>
              <a:t>+ (y - y</a:t>
            </a:r>
            <a:r>
              <a:rPr b="1" baseline="-25000" lang="en" sz="1600">
                <a:solidFill>
                  <a:srgbClr val="000000"/>
                </a:solidFill>
              </a:rPr>
              <a:t>0</a:t>
            </a:r>
            <a:r>
              <a:rPr b="1" lang="en" sz="1600">
                <a:solidFill>
                  <a:srgbClr val="000000"/>
                </a:solidFill>
              </a:rPr>
              <a:t>)</a:t>
            </a:r>
            <a:r>
              <a:rPr b="1" baseline="30000" lang="en" sz="1600">
                <a:solidFill>
                  <a:srgbClr val="000000"/>
                </a:solidFill>
              </a:rPr>
              <a:t>2</a:t>
            </a:r>
            <a:r>
              <a:rPr b="1" lang="en" sz="1600">
                <a:solidFill>
                  <a:srgbClr val="000000"/>
                </a:solidFill>
              </a:rPr>
              <a:t> = r</a:t>
            </a:r>
            <a:r>
              <a:rPr b="1" baseline="30000" lang="en" sz="1600">
                <a:solidFill>
                  <a:srgbClr val="000000"/>
                </a:solidFill>
              </a:rPr>
              <a:t>2</a:t>
            </a:r>
            <a:endParaRPr sz="16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</a:rPr>
              <a:t>r </a:t>
            </a:r>
            <a:r>
              <a:rPr lang="en" sz="1600">
                <a:solidFill>
                  <a:srgbClr val="000000"/>
                </a:solidFill>
              </a:rPr>
              <a:t>= distance derived from RF ranging</a:t>
            </a:r>
            <a:endParaRPr b="1" sz="1600"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000000"/>
                </a:solidFill>
              </a:rPr>
              <a:t>(x</a:t>
            </a:r>
            <a:r>
              <a:rPr b="1" baseline="-25000" lang="en" sz="1600">
                <a:solidFill>
                  <a:srgbClr val="000000"/>
                </a:solidFill>
              </a:rPr>
              <a:t>0</a:t>
            </a:r>
            <a:r>
              <a:rPr b="1" lang="en" sz="1600">
                <a:solidFill>
                  <a:srgbClr val="000000"/>
                </a:solidFill>
              </a:rPr>
              <a:t>, y</a:t>
            </a:r>
            <a:r>
              <a:rPr b="1" baseline="-25000" lang="en" sz="1600">
                <a:solidFill>
                  <a:srgbClr val="000000"/>
                </a:solidFill>
              </a:rPr>
              <a:t>0</a:t>
            </a:r>
            <a:r>
              <a:rPr b="1" lang="en" sz="1600">
                <a:solidFill>
                  <a:srgbClr val="000000"/>
                </a:solidFill>
              </a:rPr>
              <a:t>)</a:t>
            </a:r>
            <a:r>
              <a:rPr lang="en" sz="1600">
                <a:solidFill>
                  <a:srgbClr val="000000"/>
                </a:solidFill>
              </a:rPr>
              <a:t> = cartesian coordinates of beacon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Two Dimensional Trilateration:</a:t>
            </a:r>
            <a:endParaRPr>
              <a:solidFill>
                <a:srgbClr val="000000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38761D"/>
                </a:solidFill>
              </a:rPr>
              <a:t>(</a:t>
            </a:r>
            <a:r>
              <a:rPr b="1" lang="en" sz="1600">
                <a:solidFill>
                  <a:srgbClr val="38761D"/>
                </a:solidFill>
              </a:rPr>
              <a:t>x - x</a:t>
            </a:r>
            <a:r>
              <a:rPr b="1" baseline="-25000" lang="en" sz="1600">
                <a:solidFill>
                  <a:srgbClr val="38761D"/>
                </a:solidFill>
              </a:rPr>
              <a:t>0</a:t>
            </a:r>
            <a:r>
              <a:rPr b="1" lang="en" sz="1600">
                <a:solidFill>
                  <a:srgbClr val="38761D"/>
                </a:solidFill>
              </a:rPr>
              <a:t>)</a:t>
            </a:r>
            <a:r>
              <a:rPr b="1" baseline="30000" lang="en" sz="1600">
                <a:solidFill>
                  <a:srgbClr val="38761D"/>
                </a:solidFill>
              </a:rPr>
              <a:t>2  </a:t>
            </a:r>
            <a:r>
              <a:rPr b="1" lang="en" sz="1600">
                <a:solidFill>
                  <a:srgbClr val="38761D"/>
                </a:solidFill>
              </a:rPr>
              <a:t>+ (y - y</a:t>
            </a:r>
            <a:r>
              <a:rPr b="1" baseline="-25000" lang="en" sz="1600">
                <a:solidFill>
                  <a:srgbClr val="38761D"/>
                </a:solidFill>
              </a:rPr>
              <a:t>0</a:t>
            </a:r>
            <a:r>
              <a:rPr b="1" lang="en" sz="1600">
                <a:solidFill>
                  <a:srgbClr val="38761D"/>
                </a:solidFill>
              </a:rPr>
              <a:t>)</a:t>
            </a:r>
            <a:r>
              <a:rPr b="1" baseline="30000" lang="en" sz="1600">
                <a:solidFill>
                  <a:srgbClr val="38761D"/>
                </a:solidFill>
              </a:rPr>
              <a:t>2</a:t>
            </a:r>
            <a:r>
              <a:rPr b="1" lang="en" sz="1600">
                <a:solidFill>
                  <a:srgbClr val="38761D"/>
                </a:solidFill>
              </a:rPr>
              <a:t> = r</a:t>
            </a:r>
            <a:r>
              <a:rPr b="1" baseline="-25000" lang="en" sz="1600">
                <a:solidFill>
                  <a:srgbClr val="38761D"/>
                </a:solidFill>
              </a:rPr>
              <a:t>0</a:t>
            </a:r>
            <a:r>
              <a:rPr b="1" baseline="30000" lang="en" sz="1600">
                <a:solidFill>
                  <a:srgbClr val="38761D"/>
                </a:solidFill>
              </a:rPr>
              <a:t>2</a:t>
            </a:r>
            <a:endParaRPr b="1" baseline="30000" sz="1600">
              <a:solidFill>
                <a:srgbClr val="38761D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4A86E8"/>
                </a:solidFill>
              </a:rPr>
              <a:t>(x - x</a:t>
            </a:r>
            <a:r>
              <a:rPr b="1" baseline="-25000" lang="en" sz="1600">
                <a:solidFill>
                  <a:srgbClr val="4A86E8"/>
                </a:solidFill>
              </a:rPr>
              <a:t>1</a:t>
            </a:r>
            <a:r>
              <a:rPr b="1" lang="en" sz="1600">
                <a:solidFill>
                  <a:srgbClr val="4A86E8"/>
                </a:solidFill>
              </a:rPr>
              <a:t>)</a:t>
            </a:r>
            <a:r>
              <a:rPr b="1" baseline="30000" lang="en" sz="1600">
                <a:solidFill>
                  <a:srgbClr val="4A86E8"/>
                </a:solidFill>
              </a:rPr>
              <a:t>2  </a:t>
            </a:r>
            <a:r>
              <a:rPr b="1" lang="en" sz="1600">
                <a:solidFill>
                  <a:srgbClr val="4A86E8"/>
                </a:solidFill>
              </a:rPr>
              <a:t>+ (y - y</a:t>
            </a:r>
            <a:r>
              <a:rPr b="1" baseline="-25000" lang="en" sz="1600">
                <a:solidFill>
                  <a:srgbClr val="4A86E8"/>
                </a:solidFill>
              </a:rPr>
              <a:t>1</a:t>
            </a:r>
            <a:r>
              <a:rPr b="1" lang="en" sz="1600">
                <a:solidFill>
                  <a:srgbClr val="4A86E8"/>
                </a:solidFill>
              </a:rPr>
              <a:t>)</a:t>
            </a:r>
            <a:r>
              <a:rPr b="1" baseline="30000" lang="en" sz="1600">
                <a:solidFill>
                  <a:srgbClr val="4A86E8"/>
                </a:solidFill>
              </a:rPr>
              <a:t>2</a:t>
            </a:r>
            <a:r>
              <a:rPr b="1" lang="en" sz="1600">
                <a:solidFill>
                  <a:srgbClr val="4A86E8"/>
                </a:solidFill>
              </a:rPr>
              <a:t> = r</a:t>
            </a:r>
            <a:r>
              <a:rPr b="1" baseline="-25000" lang="en" sz="1600">
                <a:solidFill>
                  <a:srgbClr val="4A86E8"/>
                </a:solidFill>
              </a:rPr>
              <a:t>1</a:t>
            </a:r>
            <a:r>
              <a:rPr b="1" baseline="30000" lang="en" sz="1600">
                <a:solidFill>
                  <a:srgbClr val="4A86E8"/>
                </a:solidFill>
              </a:rPr>
              <a:t>2</a:t>
            </a:r>
            <a:endParaRPr b="1" baseline="30000" sz="1600">
              <a:solidFill>
                <a:srgbClr val="4A86E8"/>
              </a:solidFill>
            </a:endParaRPr>
          </a:p>
          <a:p>
            <a:pPr indent="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600">
                <a:solidFill>
                  <a:srgbClr val="FF0000"/>
                </a:solidFill>
              </a:rPr>
              <a:t>(x - x</a:t>
            </a:r>
            <a:r>
              <a:rPr b="1" baseline="-25000" lang="en" sz="1600">
                <a:solidFill>
                  <a:srgbClr val="FF0000"/>
                </a:solidFill>
              </a:rPr>
              <a:t>2</a:t>
            </a:r>
            <a:r>
              <a:rPr b="1" lang="en" sz="1600">
                <a:solidFill>
                  <a:srgbClr val="FF0000"/>
                </a:solidFill>
              </a:rPr>
              <a:t>)</a:t>
            </a:r>
            <a:r>
              <a:rPr b="1" baseline="30000" lang="en" sz="1600">
                <a:solidFill>
                  <a:srgbClr val="FF0000"/>
                </a:solidFill>
              </a:rPr>
              <a:t>2  </a:t>
            </a:r>
            <a:r>
              <a:rPr b="1" lang="en" sz="1600">
                <a:solidFill>
                  <a:srgbClr val="FF0000"/>
                </a:solidFill>
              </a:rPr>
              <a:t>+ (y - y</a:t>
            </a:r>
            <a:r>
              <a:rPr b="1" baseline="-25000" lang="en" sz="1600">
                <a:solidFill>
                  <a:srgbClr val="FF0000"/>
                </a:solidFill>
              </a:rPr>
              <a:t>2</a:t>
            </a:r>
            <a:r>
              <a:rPr b="1" lang="en" sz="1600">
                <a:solidFill>
                  <a:srgbClr val="FF0000"/>
                </a:solidFill>
              </a:rPr>
              <a:t>)</a:t>
            </a:r>
            <a:r>
              <a:rPr b="1" baseline="30000" lang="en" sz="1600">
                <a:solidFill>
                  <a:srgbClr val="FF0000"/>
                </a:solidFill>
              </a:rPr>
              <a:t>2</a:t>
            </a:r>
            <a:r>
              <a:rPr b="1" lang="en" sz="1600">
                <a:solidFill>
                  <a:srgbClr val="FF0000"/>
                </a:solidFill>
              </a:rPr>
              <a:t> = r</a:t>
            </a:r>
            <a:r>
              <a:rPr b="1" baseline="-25000" lang="en" sz="1600">
                <a:solidFill>
                  <a:srgbClr val="FF0000"/>
                </a:solidFill>
              </a:rPr>
              <a:t>2</a:t>
            </a:r>
            <a:r>
              <a:rPr b="1" baseline="30000" lang="en" sz="1600">
                <a:solidFill>
                  <a:srgbClr val="FF0000"/>
                </a:solidFill>
              </a:rPr>
              <a:t>2</a:t>
            </a:r>
            <a:endParaRPr sz="1600"/>
          </a:p>
          <a:p>
            <a:pPr indent="45720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aseline="30000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6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p34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</a:t>
            </a:r>
            <a:endParaRPr/>
          </a:p>
        </p:txBody>
      </p:sp>
      <p:sp>
        <p:nvSpPr>
          <p:cNvPr id="228" name="Google Shape;228;p34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Software Overview</a:t>
            </a:r>
            <a:endParaRPr/>
          </a:p>
        </p:txBody>
      </p:sp>
      <p:sp>
        <p:nvSpPr>
          <p:cNvPr id="234" name="Google Shape;234;p35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35" name="Google Shape;235;p35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236" name="Google Shape;236;p35"/>
          <p:cNvPicPr preferRelativeResize="0"/>
          <p:nvPr/>
        </p:nvPicPr>
        <p:blipFill rotWithShape="1">
          <a:blip r:embed="rId3">
            <a:alphaModFix/>
          </a:blip>
          <a:srcRect b="2827" l="0" r="0" t="0"/>
          <a:stretch/>
        </p:blipFill>
        <p:spPr>
          <a:xfrm>
            <a:off x="2089125" y="2265575"/>
            <a:ext cx="4834052" cy="2456325"/>
          </a:xfrm>
          <a:prstGeom prst="rect">
            <a:avLst/>
          </a:prstGeom>
          <a:noFill/>
          <a:ln>
            <a:noFill/>
          </a:ln>
        </p:spPr>
      </p:pic>
      <p:sp>
        <p:nvSpPr>
          <p:cNvPr id="237" name="Google Shape;237;p35"/>
          <p:cNvSpPr txBox="1"/>
          <p:nvPr>
            <p:ph idx="1" type="body"/>
          </p:nvPr>
        </p:nvSpPr>
        <p:spPr>
          <a:xfrm>
            <a:off x="311700" y="1144775"/>
            <a:ext cx="5904600" cy="119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HTTP Web Server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Multi-threaded frontend apps &amp; WebAssembly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Implemented in </a:t>
            </a:r>
            <a:r>
              <a:rPr b="1" lang="en">
                <a:solidFill>
                  <a:srgbClr val="980000"/>
                </a:solidFill>
              </a:rPr>
              <a:t>Rust</a:t>
            </a:r>
            <a:endParaRPr b="1">
              <a:solidFill>
                <a:srgbClr val="980000"/>
              </a:solidFill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1" name="Shape 2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Google Shape;242;p3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Rust &amp; </a:t>
            </a:r>
            <a:r>
              <a:rPr lang="en"/>
              <a:t>Software Security</a:t>
            </a:r>
            <a:endParaRPr/>
          </a:p>
        </p:txBody>
      </p:sp>
      <p:sp>
        <p:nvSpPr>
          <p:cNvPr id="243" name="Google Shape;243;p36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44" name="Google Shape;244;p36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245" name="Google Shape;245;p36"/>
          <p:cNvPicPr preferRelativeResize="0"/>
          <p:nvPr/>
        </p:nvPicPr>
        <p:blipFill rotWithShape="1">
          <a:blip r:embed="rId3">
            <a:alphaModFix/>
          </a:blip>
          <a:srcRect b="5557" l="2458" r="2239" t="3789"/>
          <a:stretch/>
        </p:blipFill>
        <p:spPr>
          <a:xfrm>
            <a:off x="3833875" y="1219375"/>
            <a:ext cx="5242200" cy="3086447"/>
          </a:xfrm>
          <a:prstGeom prst="rect">
            <a:avLst/>
          </a:prstGeom>
          <a:noFill/>
          <a:ln>
            <a:noFill/>
          </a:ln>
        </p:spPr>
      </p:pic>
      <p:sp>
        <p:nvSpPr>
          <p:cNvPr id="246" name="Google Shape;246;p36"/>
          <p:cNvSpPr txBox="1"/>
          <p:nvPr/>
        </p:nvSpPr>
        <p:spPr>
          <a:xfrm>
            <a:off x="4093475" y="4355013"/>
            <a:ext cx="4979700" cy="351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xo"/>
                <a:ea typeface="Exo"/>
                <a:cs typeface="Exo"/>
                <a:sym typeface="Exo"/>
              </a:rPr>
              <a:t>Linux Security Vulnerabilities Grouped by Cause [7]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247" name="Google Shape;247;p36"/>
          <p:cNvSpPr txBox="1"/>
          <p:nvPr>
            <p:ph idx="1" type="body"/>
          </p:nvPr>
        </p:nvSpPr>
        <p:spPr>
          <a:xfrm>
            <a:off x="311700" y="1144775"/>
            <a:ext cx="3618000" cy="3375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Standard library</a:t>
            </a:r>
            <a:endParaRPr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⇀"/>
            </a:pPr>
            <a:r>
              <a:rPr lang="en" sz="1600">
                <a:solidFill>
                  <a:schemeClr val="dk1"/>
                </a:solidFill>
              </a:rPr>
              <a:t>Security over performance</a:t>
            </a:r>
            <a:endParaRPr sz="1600">
              <a:solidFill>
                <a:schemeClr val="dk1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Properties of Rust</a:t>
            </a:r>
            <a:endParaRPr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⇀"/>
            </a:pPr>
            <a:r>
              <a:rPr lang="en" sz="1600">
                <a:solidFill>
                  <a:schemeClr val="dk1"/>
                </a:solidFill>
              </a:rPr>
              <a:t>No Garbage Collector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⇀"/>
            </a:pPr>
            <a:r>
              <a:rPr lang="en" sz="1600">
                <a:solidFill>
                  <a:schemeClr val="dk1"/>
                </a:solidFill>
              </a:rPr>
              <a:t>No Race Conditions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⇀"/>
            </a:pPr>
            <a:r>
              <a:rPr lang="en" sz="1600">
                <a:solidFill>
                  <a:schemeClr val="dk1"/>
                </a:solidFill>
              </a:rPr>
              <a:t>No Buffer Overflow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⇀"/>
            </a:pPr>
            <a:r>
              <a:rPr lang="en" sz="1600">
                <a:solidFill>
                  <a:schemeClr val="dk1"/>
                </a:solidFill>
              </a:rPr>
              <a:t>No Integer Overflow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⇀"/>
            </a:pPr>
            <a:r>
              <a:rPr lang="en" sz="1600">
                <a:solidFill>
                  <a:schemeClr val="dk1"/>
                </a:solidFill>
              </a:rPr>
              <a:t>No Double Free</a:t>
            </a:r>
            <a:endParaRPr sz="1600">
              <a:solidFill>
                <a:schemeClr val="dk1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Char char="⇀"/>
            </a:pPr>
            <a:r>
              <a:rPr lang="en" sz="1600">
                <a:solidFill>
                  <a:schemeClr val="dk1"/>
                </a:solidFill>
              </a:rPr>
              <a:t>No Use After Free</a:t>
            </a:r>
            <a:endParaRPr b="1"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37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Risks</a:t>
            </a:r>
            <a:endParaRPr/>
          </a:p>
        </p:txBody>
      </p:sp>
      <p:sp>
        <p:nvSpPr>
          <p:cNvPr id="253" name="Google Shape;253;p37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7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3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Tag </a:t>
            </a:r>
            <a:r>
              <a:rPr lang="en"/>
              <a:t>Activation</a:t>
            </a:r>
            <a:endParaRPr/>
          </a:p>
        </p:txBody>
      </p:sp>
      <p:sp>
        <p:nvSpPr>
          <p:cNvPr id="259" name="Google Shape;259;p38"/>
          <p:cNvSpPr txBox="1"/>
          <p:nvPr>
            <p:ph idx="1" type="body"/>
          </p:nvPr>
        </p:nvSpPr>
        <p:spPr>
          <a:xfrm>
            <a:off x="311700" y="1144775"/>
            <a:ext cx="4716600" cy="36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Issue: </a:t>
            </a:r>
            <a:r>
              <a:rPr lang="en">
                <a:solidFill>
                  <a:schemeClr val="dk1"/>
                </a:solidFill>
              </a:rPr>
              <a:t>User unable to turn on tags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Solutions: </a:t>
            </a:r>
            <a:r>
              <a:rPr lang="en">
                <a:solidFill>
                  <a:schemeClr val="dk1"/>
                </a:solidFill>
              </a:rPr>
              <a:t>Automatic Tag Activation</a:t>
            </a:r>
            <a:endParaRPr>
              <a:solidFill>
                <a:schemeClr val="dk1"/>
              </a:solidFill>
            </a:endParaRPr>
          </a:p>
          <a:p>
            <a:pPr indent="-342900" lvl="0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Periodic </a:t>
            </a:r>
            <a:r>
              <a:rPr lang="en">
                <a:solidFill>
                  <a:srgbClr val="000000"/>
                </a:solidFill>
              </a:rPr>
              <a:t>O</a:t>
            </a:r>
            <a:r>
              <a:rPr lang="en" sz="1800">
                <a:solidFill>
                  <a:srgbClr val="000000"/>
                </a:solidFill>
              </a:rPr>
              <a:t>n/</a:t>
            </a:r>
            <a:r>
              <a:rPr lang="en">
                <a:solidFill>
                  <a:srgbClr val="000000"/>
                </a:solidFill>
              </a:rPr>
              <a:t>O</a:t>
            </a:r>
            <a:r>
              <a:rPr lang="en" sz="1800">
                <a:solidFill>
                  <a:srgbClr val="000000"/>
                </a:solidFill>
              </a:rPr>
              <a:t>ff</a:t>
            </a:r>
            <a:endParaRPr sz="1800">
              <a:solidFill>
                <a:srgbClr val="000000"/>
              </a:solidFill>
            </a:endParaRPr>
          </a:p>
          <a:p>
            <a:pPr indent="-342900" lvl="0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Fall Detection</a:t>
            </a:r>
            <a:endParaRPr sz="1800">
              <a:solidFill>
                <a:srgbClr val="000000"/>
              </a:solidFill>
            </a:endParaRPr>
          </a:p>
          <a:p>
            <a:pPr indent="-342900" lvl="0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Heart beat sensor</a:t>
            </a:r>
            <a:endParaRPr sz="1800">
              <a:solidFill>
                <a:srgbClr val="000000"/>
              </a:solidFill>
            </a:endParaRPr>
          </a:p>
          <a:p>
            <a:pPr indent="-342900" lvl="0" marL="7429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Oxygen sensor</a:t>
            </a:r>
            <a:endParaRPr sz="1800">
              <a:solidFill>
                <a:srgbClr val="000000"/>
              </a:solidFill>
            </a:endParaRPr>
          </a:p>
          <a:p>
            <a:pPr indent="-342900" lvl="0" marL="74295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 sz="1800">
                <a:solidFill>
                  <a:srgbClr val="000000"/>
                </a:solidFill>
              </a:rPr>
              <a:t>Remote </a:t>
            </a:r>
            <a:r>
              <a:rPr lang="en">
                <a:solidFill>
                  <a:srgbClr val="000000"/>
                </a:solidFill>
              </a:rPr>
              <a:t>T</a:t>
            </a:r>
            <a:r>
              <a:rPr lang="en" sz="1800">
                <a:solidFill>
                  <a:srgbClr val="000000"/>
                </a:solidFill>
              </a:rPr>
              <a:t>rigger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Privacy issue:</a:t>
            </a:r>
            <a:r>
              <a:rPr lang="en">
                <a:solidFill>
                  <a:schemeClr val="dk1"/>
                </a:solidFill>
              </a:rPr>
              <a:t> Have Tag Broadcast Sound </a:t>
            </a:r>
            <a:endParaRPr>
              <a:solidFill>
                <a:schemeClr val="dk1"/>
              </a:solidFill>
            </a:endParaRPr>
          </a:p>
        </p:txBody>
      </p:sp>
      <p:sp>
        <p:nvSpPr>
          <p:cNvPr id="260" name="Google Shape;260;p38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261" name="Google Shape;261;p3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682000" y="698900"/>
            <a:ext cx="1905950" cy="1930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62" name="Google Shape;262;p3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136000" y="2383225"/>
            <a:ext cx="2000975" cy="2051064"/>
          </a:xfrm>
          <a:prstGeom prst="rect">
            <a:avLst/>
          </a:prstGeom>
          <a:noFill/>
          <a:ln>
            <a:noFill/>
          </a:ln>
        </p:spPr>
      </p:pic>
      <p:sp>
        <p:nvSpPr>
          <p:cNvPr id="263" name="Google Shape;263;p38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Tag Battery Life &amp; </a:t>
            </a:r>
            <a:r>
              <a:rPr lang="en"/>
              <a:t>Maintenance</a:t>
            </a:r>
            <a:endParaRPr/>
          </a:p>
        </p:txBody>
      </p:sp>
      <p:sp>
        <p:nvSpPr>
          <p:cNvPr id="269" name="Google Shape;269;p39"/>
          <p:cNvSpPr txBox="1"/>
          <p:nvPr>
            <p:ph idx="1" type="body"/>
          </p:nvPr>
        </p:nvSpPr>
        <p:spPr>
          <a:xfrm>
            <a:off x="311700" y="1144775"/>
            <a:ext cx="475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Issue: </a:t>
            </a:r>
            <a:r>
              <a:rPr lang="en">
                <a:solidFill>
                  <a:schemeClr val="dk1"/>
                </a:solidFill>
              </a:rPr>
              <a:t>Low Tag Battery Life &amp; Deterioration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lang="en">
                <a:solidFill>
                  <a:schemeClr val="dk1"/>
                </a:solidFill>
              </a:rPr>
              <a:t>Solutions: </a:t>
            </a:r>
            <a:endParaRPr b="1">
              <a:solidFill>
                <a:schemeClr val="dk1"/>
              </a:solidFill>
            </a:endParaRPr>
          </a:p>
          <a:p>
            <a:pPr indent="-342900" lvl="0" marL="514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Routine maintenance</a:t>
            </a:r>
            <a:endParaRPr>
              <a:solidFill>
                <a:schemeClr val="dk1"/>
              </a:solidFill>
            </a:endParaRPr>
          </a:p>
          <a:p>
            <a:pPr indent="-342900" lvl="0" marL="514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Solid State Battery </a:t>
            </a:r>
            <a:r>
              <a:rPr lang="en" sz="800"/>
              <a:t>(</a:t>
            </a:r>
            <a:r>
              <a:rPr lang="en" sz="800">
                <a:highlight>
                  <a:srgbClr val="FFFFFF"/>
                </a:highlight>
                <a:latin typeface="Montserrat"/>
                <a:ea typeface="Montserrat"/>
                <a:cs typeface="Montserrat"/>
                <a:sym typeface="Montserrat"/>
              </a:rPr>
              <a:t>© 2019 Solid Power</a:t>
            </a:r>
            <a:r>
              <a:rPr lang="en" sz="800"/>
              <a:t>)</a:t>
            </a:r>
            <a:endParaRPr sz="800"/>
          </a:p>
          <a:p>
            <a:pPr indent="-342900" lvl="0" marL="514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Wireless charging</a:t>
            </a:r>
            <a:endParaRPr>
              <a:solidFill>
                <a:schemeClr val="dk1"/>
              </a:solidFill>
            </a:endParaRPr>
          </a:p>
          <a:p>
            <a:pPr indent="-342900" lvl="0" marL="514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RF harvester</a:t>
            </a:r>
            <a:endParaRPr>
              <a:solidFill>
                <a:schemeClr val="dk1"/>
              </a:solidFill>
            </a:endParaRPr>
          </a:p>
          <a:p>
            <a:pPr indent="-342900" lvl="0" marL="5143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Batteryless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0" name="Google Shape;270;p39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71" name="Google Shape;271;p39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272" name="Google Shape;272;p39"/>
          <p:cNvPicPr preferRelativeResize="0"/>
          <p:nvPr/>
        </p:nvPicPr>
        <p:blipFill rotWithShape="1">
          <a:blip r:embed="rId3">
            <a:alphaModFix/>
          </a:blip>
          <a:srcRect b="6296" l="19778" r="13241" t="0"/>
          <a:stretch/>
        </p:blipFill>
        <p:spPr>
          <a:xfrm>
            <a:off x="4888525" y="2488050"/>
            <a:ext cx="2254800" cy="2257800"/>
          </a:xfrm>
          <a:prstGeom prst="ellipse">
            <a:avLst/>
          </a:prstGeom>
          <a:noFill/>
          <a:ln>
            <a:noFill/>
          </a:ln>
        </p:spPr>
      </p:pic>
      <p:pic>
        <p:nvPicPr>
          <p:cNvPr id="273" name="Google Shape;273;p39"/>
          <p:cNvPicPr preferRelativeResize="0"/>
          <p:nvPr/>
        </p:nvPicPr>
        <p:blipFill rotWithShape="1">
          <a:blip r:embed="rId4">
            <a:alphaModFix/>
          </a:blip>
          <a:srcRect b="5571" l="9933" r="22722" t="5571"/>
          <a:stretch/>
        </p:blipFill>
        <p:spPr>
          <a:xfrm>
            <a:off x="6674200" y="626350"/>
            <a:ext cx="2254800" cy="2234400"/>
          </a:xfrm>
          <a:prstGeom prst="ellipse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7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p4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External </a:t>
            </a:r>
            <a:r>
              <a:rPr lang="en"/>
              <a:t>Hazard</a:t>
            </a:r>
            <a:endParaRPr/>
          </a:p>
        </p:txBody>
      </p:sp>
      <p:sp>
        <p:nvSpPr>
          <p:cNvPr id="279" name="Google Shape;279;p40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80" name="Google Shape;280;p40"/>
          <p:cNvSpPr txBox="1"/>
          <p:nvPr>
            <p:ph idx="1" type="body"/>
          </p:nvPr>
        </p:nvSpPr>
        <p:spPr>
          <a:xfrm>
            <a:off x="311700" y="1144775"/>
            <a:ext cx="8520600" cy="3519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Issue</a:t>
            </a:r>
            <a:r>
              <a:rPr lang="en">
                <a:solidFill>
                  <a:schemeClr val="dk1"/>
                </a:solidFill>
              </a:rPr>
              <a:t>: Fires, Flood, Gas, Earthquake, Tampering, Hackers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Solutions: </a:t>
            </a:r>
            <a:endParaRPr b="1">
              <a:solidFill>
                <a:schemeClr val="dk1"/>
              </a:solidFill>
            </a:endParaRPr>
          </a:p>
          <a:p>
            <a:pPr indent="-342900" lvl="0" marL="628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Ingression Protection casing</a:t>
            </a:r>
            <a:endParaRPr>
              <a:solidFill>
                <a:schemeClr val="dk1"/>
              </a:solidFill>
            </a:endParaRPr>
          </a:p>
          <a:p>
            <a:pPr indent="-342900" lvl="0" marL="628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Fire Resistant Material </a:t>
            </a:r>
            <a:endParaRPr>
              <a:solidFill>
                <a:schemeClr val="dk1"/>
              </a:solidFill>
            </a:endParaRPr>
          </a:p>
          <a:p>
            <a:pPr indent="-317500" lvl="1" marL="9715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⇀"/>
            </a:pPr>
            <a:r>
              <a:rPr lang="en">
                <a:solidFill>
                  <a:schemeClr val="dk1"/>
                </a:solidFill>
              </a:rPr>
              <a:t>Fire safe polymer, fire retardant coating</a:t>
            </a:r>
            <a:endParaRPr>
              <a:solidFill>
                <a:schemeClr val="dk1"/>
              </a:solidFill>
            </a:endParaRPr>
          </a:p>
          <a:p>
            <a:pPr indent="-317500" lvl="1" marL="9715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⇀"/>
            </a:pPr>
            <a:r>
              <a:rPr lang="en">
                <a:solidFill>
                  <a:schemeClr val="dk1"/>
                </a:solidFill>
              </a:rPr>
              <a:t>Carbon foam insulation</a:t>
            </a:r>
            <a:endParaRPr>
              <a:solidFill>
                <a:schemeClr val="dk1"/>
              </a:solidFill>
            </a:endParaRPr>
          </a:p>
          <a:p>
            <a:pPr indent="-342900" lvl="0" marL="628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Locking mechanism, tamper detection</a:t>
            </a:r>
            <a:endParaRPr>
              <a:solidFill>
                <a:schemeClr val="dk1"/>
              </a:solidFill>
            </a:endParaRPr>
          </a:p>
          <a:p>
            <a:pPr indent="-342900" lvl="0" marL="62865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Improved Network Security </a:t>
            </a:r>
            <a:endParaRPr>
              <a:solidFill>
                <a:schemeClr val="dk1"/>
              </a:solidFill>
            </a:endParaRPr>
          </a:p>
          <a:p>
            <a:pPr indent="-3175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Char char="⇀"/>
            </a:pPr>
            <a:r>
              <a:rPr lang="en">
                <a:solidFill>
                  <a:schemeClr val="dk1"/>
                </a:solidFill>
              </a:rPr>
              <a:t>PEAP, EAP-TLS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281" name="Google Shape;281;p4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8025" y="2704825"/>
            <a:ext cx="1931475" cy="1931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40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782475" y="773350"/>
            <a:ext cx="1931475" cy="1931475"/>
          </a:xfrm>
          <a:prstGeom prst="rect">
            <a:avLst/>
          </a:prstGeom>
          <a:noFill/>
          <a:ln>
            <a:noFill/>
          </a:ln>
        </p:spPr>
      </p:pic>
      <p:sp>
        <p:nvSpPr>
          <p:cNvPr id="283" name="Google Shape;283;p40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87" name="Shape 2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8" name="Google Shape;288;p4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Interference </a:t>
            </a:r>
            <a:r>
              <a:rPr lang="en"/>
              <a:t>Issue</a:t>
            </a:r>
            <a:endParaRPr/>
          </a:p>
        </p:txBody>
      </p:sp>
      <p:sp>
        <p:nvSpPr>
          <p:cNvPr id="289" name="Google Shape;289;p41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90" name="Google Shape;290;p41"/>
          <p:cNvSpPr txBox="1"/>
          <p:nvPr>
            <p:ph idx="1" type="body"/>
          </p:nvPr>
        </p:nvSpPr>
        <p:spPr>
          <a:xfrm>
            <a:off x="311700" y="1144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Issue</a:t>
            </a:r>
            <a:r>
              <a:rPr lang="en">
                <a:solidFill>
                  <a:schemeClr val="dk1"/>
                </a:solidFill>
              </a:rPr>
              <a:t>: Multiple UWB devices increases chance of interference on existing systems operating on the UWB spectrum [6]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None/>
            </a:pPr>
            <a:r>
              <a:rPr b="1" lang="en">
                <a:solidFill>
                  <a:schemeClr val="dk1"/>
                </a:solidFill>
              </a:rPr>
              <a:t>Solution: </a:t>
            </a:r>
            <a:r>
              <a:rPr lang="en">
                <a:solidFill>
                  <a:schemeClr val="dk1"/>
                </a:solidFill>
              </a:rPr>
              <a:t>Interference Mitigation</a:t>
            </a:r>
            <a:r>
              <a:rPr lang="en">
                <a:solidFill>
                  <a:schemeClr val="dk1"/>
                </a:solidFill>
              </a:rPr>
              <a:t>:</a:t>
            </a:r>
            <a:endParaRPr>
              <a:solidFill>
                <a:schemeClr val="dk1"/>
              </a:solidFill>
            </a:endParaRPr>
          </a:p>
          <a:p>
            <a:pPr indent="-342900" lvl="0" marL="685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Mo</a:t>
            </a:r>
            <a:r>
              <a:rPr lang="en">
                <a:solidFill>
                  <a:schemeClr val="dk1"/>
                </a:solidFill>
              </a:rPr>
              <a:t>dify sig</a:t>
            </a:r>
            <a:r>
              <a:rPr lang="en">
                <a:solidFill>
                  <a:schemeClr val="dk1"/>
                </a:solidFill>
              </a:rPr>
              <a:t>nal parameters</a:t>
            </a:r>
            <a:endParaRPr>
              <a:solidFill>
                <a:schemeClr val="dk1"/>
              </a:solidFill>
            </a:endParaRPr>
          </a:p>
          <a:p>
            <a:pPr indent="-342900" lvl="0" marL="685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Pulse Shape</a:t>
            </a:r>
            <a:endParaRPr sz="1800">
              <a:solidFill>
                <a:schemeClr val="dk1"/>
              </a:solidFill>
            </a:endParaRPr>
          </a:p>
          <a:p>
            <a:pPr indent="-342900" lvl="0" marL="6858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 sz="1800">
                <a:solidFill>
                  <a:schemeClr val="dk1"/>
                </a:solidFill>
              </a:rPr>
              <a:t>Number of pulses</a:t>
            </a:r>
            <a:endParaRPr sz="1800">
              <a:solidFill>
                <a:schemeClr val="dk1"/>
              </a:solidFill>
            </a:endParaRPr>
          </a:p>
          <a:p>
            <a:pPr indent="-342900" lvl="0" marL="68580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Off when not used</a:t>
            </a:r>
            <a:endParaRPr>
              <a:solidFill>
                <a:schemeClr val="dk1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descr="https://www.ingenu.com/wp-content/uploads/2015/10/interference-icon.png" id="291" name="Google Shape;291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633275" y="2015700"/>
            <a:ext cx="2545475" cy="2545475"/>
          </a:xfrm>
          <a:prstGeom prst="rect">
            <a:avLst/>
          </a:prstGeom>
          <a:noFill/>
          <a:ln>
            <a:noFill/>
          </a:ln>
        </p:spPr>
      </p:pic>
      <p:sp>
        <p:nvSpPr>
          <p:cNvPr id="292" name="Google Shape;292;p41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5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Introduction</a:t>
            </a:r>
            <a:endParaRPr sz="2800"/>
          </a:p>
        </p:txBody>
      </p:sp>
      <p:sp>
        <p:nvSpPr>
          <p:cNvPr id="75" name="Google Shape;75;p15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96" name="Shape 2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Google Shape;297;p42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Engineering</a:t>
            </a:r>
            <a:r>
              <a:rPr lang="en"/>
              <a:t> Standards</a:t>
            </a:r>
            <a:endParaRPr/>
          </a:p>
        </p:txBody>
      </p:sp>
      <p:sp>
        <p:nvSpPr>
          <p:cNvPr id="298" name="Google Shape;298;p42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2" name="Shape 3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3" name="Google Shape;303;p4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Adherence to Standards</a:t>
            </a:r>
            <a:endParaRPr/>
          </a:p>
        </p:txBody>
      </p:sp>
      <p:sp>
        <p:nvSpPr>
          <p:cNvPr id="304" name="Google Shape;304;p43"/>
          <p:cNvSpPr txBox="1"/>
          <p:nvPr>
            <p:ph idx="1" type="body"/>
          </p:nvPr>
        </p:nvSpPr>
        <p:spPr>
          <a:xfrm>
            <a:off x="311700" y="1144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Factors to consider:</a:t>
            </a:r>
            <a:endParaRPr>
              <a:solidFill>
                <a:srgbClr val="000000"/>
              </a:solidFill>
            </a:endParaRPr>
          </a:p>
          <a:p>
            <a:pPr indent="-342900" lvl="0" marL="6858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UWB in commercial environments</a:t>
            </a:r>
            <a:endParaRPr>
              <a:solidFill>
                <a:srgbClr val="000000"/>
              </a:solidFill>
            </a:endParaRPr>
          </a:p>
          <a:p>
            <a:pPr indent="-342900" lvl="0" marL="6858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Wearable RF </a:t>
            </a:r>
            <a:r>
              <a:rPr lang="en">
                <a:solidFill>
                  <a:srgbClr val="000000"/>
                </a:solidFill>
              </a:rPr>
              <a:t>Technologies</a:t>
            </a:r>
            <a:endParaRPr>
              <a:solidFill>
                <a:srgbClr val="000000"/>
              </a:solidFill>
            </a:endParaRPr>
          </a:p>
          <a:p>
            <a:pPr indent="-342900" lvl="0" marL="6858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Software Security &amp; Design</a:t>
            </a:r>
            <a:endParaRPr>
              <a:solidFill>
                <a:srgbClr val="000000"/>
              </a:solidFill>
            </a:endParaRPr>
          </a:p>
          <a:p>
            <a:pPr indent="-342900" lvl="0" marL="6858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AutoNum type="arabicPeriod"/>
            </a:pPr>
            <a:r>
              <a:rPr lang="en">
                <a:solidFill>
                  <a:srgbClr val="000000"/>
                </a:solidFill>
              </a:rPr>
              <a:t>Emergency Equipment Standards 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05" name="Google Shape;305;p43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06" name="Google Shape;306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364166" y="2287500"/>
            <a:ext cx="1035133" cy="1087667"/>
          </a:xfrm>
          <a:prstGeom prst="rect">
            <a:avLst/>
          </a:prstGeom>
          <a:noFill/>
          <a:ln>
            <a:noFill/>
          </a:ln>
        </p:spPr>
      </p:pic>
      <p:pic>
        <p:nvPicPr>
          <p:cNvPr id="307" name="Google Shape;307;p43"/>
          <p:cNvPicPr preferRelativeResize="0"/>
          <p:nvPr/>
        </p:nvPicPr>
        <p:blipFill rotWithShape="1">
          <a:blip r:embed="rId4">
            <a:alphaModFix/>
          </a:blip>
          <a:srcRect b="15648" l="6492" r="7626" t="20819"/>
          <a:stretch/>
        </p:blipFill>
        <p:spPr>
          <a:xfrm>
            <a:off x="5091985" y="923125"/>
            <a:ext cx="3307315" cy="10498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08" name="Google Shape;308;p4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60600" y="2287502"/>
            <a:ext cx="1132908" cy="1087668"/>
          </a:xfrm>
          <a:prstGeom prst="rect">
            <a:avLst/>
          </a:prstGeom>
          <a:noFill/>
          <a:ln>
            <a:noFill/>
          </a:ln>
        </p:spPr>
      </p:pic>
      <p:pic>
        <p:nvPicPr>
          <p:cNvPr id="309" name="Google Shape;309;p43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364168" y="3572789"/>
            <a:ext cx="1035131" cy="984285"/>
          </a:xfrm>
          <a:prstGeom prst="rect">
            <a:avLst/>
          </a:prstGeom>
          <a:noFill/>
          <a:ln>
            <a:noFill/>
          </a:ln>
        </p:spPr>
      </p:pic>
      <p:sp>
        <p:nvSpPr>
          <p:cNvPr id="310" name="Google Shape;310;p43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p4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Requirements </a:t>
            </a:r>
            <a:r>
              <a:rPr lang="en"/>
              <a:t>&amp; </a:t>
            </a:r>
            <a:r>
              <a:rPr lang="en"/>
              <a:t>Regulations</a:t>
            </a:r>
            <a:r>
              <a:rPr lang="en"/>
              <a:t> </a:t>
            </a:r>
            <a:endParaRPr/>
          </a:p>
        </p:txBody>
      </p:sp>
      <p:sp>
        <p:nvSpPr>
          <p:cNvPr id="316" name="Google Shape;316;p44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17" name="Google Shape;317;p44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18" name="Google Shape;318;p44"/>
          <p:cNvSpPr txBox="1"/>
          <p:nvPr>
            <p:ph idx="1" type="body"/>
          </p:nvPr>
        </p:nvSpPr>
        <p:spPr>
          <a:xfrm>
            <a:off x="311700" y="1144775"/>
            <a:ext cx="6465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Relies on government regulation to deploy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Need mix of existing and specific standards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OSHA Placement &amp; Signage requirements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ASTTBC certification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chemeClr val="dk1"/>
                </a:solidFill>
              </a:rPr>
              <a:t>FTP, FSS Code &amp; </a:t>
            </a:r>
            <a:r>
              <a:rPr lang="en">
                <a:solidFill>
                  <a:srgbClr val="000000"/>
                </a:solidFill>
              </a:rPr>
              <a:t>Material Standards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FCC Wireless Equipment </a:t>
            </a:r>
            <a:r>
              <a:rPr lang="en">
                <a:solidFill>
                  <a:srgbClr val="000000"/>
                </a:solidFill>
              </a:rPr>
              <a:t>Requirements (US)</a:t>
            </a:r>
            <a:endParaRPr>
              <a:solidFill>
                <a:srgbClr val="000000"/>
              </a:solidFill>
            </a:endParaRPr>
          </a:p>
        </p:txBody>
      </p:sp>
      <p:pic>
        <p:nvPicPr>
          <p:cNvPr id="319" name="Google Shape;319;p44"/>
          <p:cNvPicPr preferRelativeResize="0"/>
          <p:nvPr/>
        </p:nvPicPr>
        <p:blipFill rotWithShape="1">
          <a:blip r:embed="rId3">
            <a:alphaModFix/>
          </a:blip>
          <a:srcRect b="33004" l="5837" r="11009" t="26553"/>
          <a:stretch/>
        </p:blipFill>
        <p:spPr>
          <a:xfrm>
            <a:off x="6385550" y="3796200"/>
            <a:ext cx="2114824" cy="1006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320" name="Google Shape;320;p4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06625" y="339975"/>
            <a:ext cx="1930725" cy="1930725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ASTTBC certification label" id="321" name="Google Shape;321;p4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899250" y="2228149"/>
            <a:ext cx="1363825" cy="1363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5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p45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Self Reflection</a:t>
            </a:r>
            <a:endParaRPr/>
          </a:p>
        </p:txBody>
      </p:sp>
      <p:sp>
        <p:nvSpPr>
          <p:cNvPr id="327" name="Google Shape;327;p45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p46"/>
          <p:cNvSpPr txBox="1"/>
          <p:nvPr>
            <p:ph type="title"/>
          </p:nvPr>
        </p:nvSpPr>
        <p:spPr>
          <a:xfrm>
            <a:off x="357675" y="452700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Insights</a:t>
            </a:r>
            <a:endParaRPr/>
          </a:p>
        </p:txBody>
      </p:sp>
      <p:sp>
        <p:nvSpPr>
          <p:cNvPr id="333" name="Google Shape;333;p46"/>
          <p:cNvSpPr txBox="1"/>
          <p:nvPr>
            <p:ph idx="1" type="body"/>
          </p:nvPr>
        </p:nvSpPr>
        <p:spPr>
          <a:xfrm>
            <a:off x="311700" y="1144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Success from the project depends on the Team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Clear communication is critical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Execution is vital to success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Good use of online collaboration - GitLab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Overall our team’s skills and attitudes complement each other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34" name="Google Shape;334;p46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335" name="Google Shape;335;p46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Standards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36" name="Google Shape;336;p46"/>
          <p:cNvSpPr txBox="1"/>
          <p:nvPr/>
        </p:nvSpPr>
        <p:spPr>
          <a:xfrm>
            <a:off x="914400" y="2150722"/>
            <a:ext cx="7315200" cy="853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47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Concluding Remarks</a:t>
            </a:r>
            <a:endParaRPr/>
          </a:p>
        </p:txBody>
      </p:sp>
      <p:sp>
        <p:nvSpPr>
          <p:cNvPr id="342" name="Google Shape;342;p47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46" name="Shape 3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7" name="Google Shape;347;p48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Development</a:t>
            </a:r>
            <a:endParaRPr/>
          </a:p>
        </p:txBody>
      </p:sp>
      <p:sp>
        <p:nvSpPr>
          <p:cNvPr id="348" name="Google Shape;348;p48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4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Integrated PCB</a:t>
            </a:r>
            <a:endParaRPr/>
          </a:p>
        </p:txBody>
      </p:sp>
      <p:sp>
        <p:nvSpPr>
          <p:cNvPr id="354" name="Google Shape;354;p49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descr="https://www.pozyx.io/web/image/product.template/68/image?unique=159c6a9" id="355" name="Google Shape;355;p49"/>
          <p:cNvPicPr preferRelativeResize="0"/>
          <p:nvPr/>
        </p:nvPicPr>
        <p:blipFill rotWithShape="1">
          <a:blip r:embed="rId3">
            <a:alphaModFix/>
          </a:blip>
          <a:srcRect b="18606" l="17648" r="21327" t="22773"/>
          <a:stretch/>
        </p:blipFill>
        <p:spPr>
          <a:xfrm>
            <a:off x="456600" y="1289601"/>
            <a:ext cx="3663712" cy="3105150"/>
          </a:xfrm>
          <a:prstGeom prst="rect">
            <a:avLst/>
          </a:prstGeom>
          <a:noFill/>
          <a:ln>
            <a:noFill/>
          </a:ln>
        </p:spPr>
      </p:pic>
      <p:pic>
        <p:nvPicPr>
          <p:cNvPr id="356" name="Google Shape;356;p49"/>
          <p:cNvPicPr preferRelativeResize="0"/>
          <p:nvPr/>
        </p:nvPicPr>
        <p:blipFill rotWithShape="1">
          <a:blip r:embed="rId4">
            <a:alphaModFix/>
          </a:blip>
          <a:srcRect b="18536" l="7634" r="7251" t="13138"/>
          <a:stretch/>
        </p:blipFill>
        <p:spPr>
          <a:xfrm rot="1196827">
            <a:off x="5230584" y="2483631"/>
            <a:ext cx="2731431" cy="2192491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https://www.microchip.com/_images/ics/medium-ATmega328-TQFP-32.png" id="357" name="Google Shape;357;p49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 rot="739709">
            <a:off x="4390633" y="669703"/>
            <a:ext cx="2311783" cy="1919095"/>
          </a:xfrm>
          <a:prstGeom prst="rect">
            <a:avLst/>
          </a:prstGeom>
          <a:noFill/>
          <a:ln>
            <a:noFill/>
          </a:ln>
        </p:spPr>
      </p:pic>
      <p:sp>
        <p:nvSpPr>
          <p:cNvPr id="358" name="Google Shape;358;p49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Standards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Reflection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b="1" sz="800" u="sng">
              <a:solidFill>
                <a:srgbClr val="CC0000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2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p50"/>
          <p:cNvSpPr txBox="1"/>
          <p:nvPr>
            <p:ph type="title"/>
          </p:nvPr>
        </p:nvSpPr>
        <p:spPr>
          <a:xfrm>
            <a:off x="311700" y="436325"/>
            <a:ext cx="64533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RF Harvester &amp; Powercaster</a:t>
            </a:r>
            <a:endParaRPr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/>
          </a:p>
        </p:txBody>
      </p:sp>
      <p:sp>
        <p:nvSpPr>
          <p:cNvPr id="364" name="Google Shape;364;p50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65" name="Google Shape;365;p5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6600" y="2119975"/>
            <a:ext cx="4487399" cy="2426227"/>
          </a:xfrm>
          <a:prstGeom prst="rect">
            <a:avLst/>
          </a:prstGeom>
          <a:noFill/>
          <a:ln>
            <a:noFill/>
          </a:ln>
        </p:spPr>
      </p:pic>
      <p:pic>
        <p:nvPicPr>
          <p:cNvPr id="366" name="Google Shape;366;p50"/>
          <p:cNvPicPr preferRelativeResize="0"/>
          <p:nvPr/>
        </p:nvPicPr>
        <p:blipFill rotWithShape="1">
          <a:blip r:embed="rId4">
            <a:alphaModFix/>
          </a:blip>
          <a:srcRect b="15889" l="4816" r="0" t="11788"/>
          <a:stretch/>
        </p:blipFill>
        <p:spPr>
          <a:xfrm>
            <a:off x="2293463" y="1348352"/>
            <a:ext cx="2770974" cy="1940598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</p:pic>
      <p:cxnSp>
        <p:nvCxnSpPr>
          <p:cNvPr id="367" name="Google Shape;367;p50"/>
          <p:cNvCxnSpPr>
            <a:stCxn id="366" idx="3"/>
            <a:endCxn id="368" idx="1"/>
          </p:cNvCxnSpPr>
          <p:nvPr/>
        </p:nvCxnSpPr>
        <p:spPr>
          <a:xfrm>
            <a:off x="5064437" y="2318651"/>
            <a:ext cx="319800" cy="5859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368" name="Google Shape;368;p50"/>
          <p:cNvSpPr/>
          <p:nvPr/>
        </p:nvSpPr>
        <p:spPr>
          <a:xfrm>
            <a:off x="5384175" y="2663148"/>
            <a:ext cx="548700" cy="483000"/>
          </a:xfrm>
          <a:prstGeom prst="rect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69" name="Google Shape;369;p50"/>
          <p:cNvGrpSpPr/>
          <p:nvPr/>
        </p:nvGrpSpPr>
        <p:grpSpPr>
          <a:xfrm>
            <a:off x="143711" y="2571739"/>
            <a:ext cx="1922165" cy="2336667"/>
            <a:chOff x="7382365" y="298231"/>
            <a:chExt cx="1624960" cy="1849800"/>
          </a:xfrm>
        </p:grpSpPr>
        <p:pic>
          <p:nvPicPr>
            <p:cNvPr id="370" name="Google Shape;370;p50"/>
            <p:cNvPicPr preferRelativeResize="0"/>
            <p:nvPr/>
          </p:nvPicPr>
          <p:blipFill>
            <a:blip r:embed="rId5">
              <a:alphaModFix/>
            </a:blip>
            <a:stretch>
              <a:fillRect/>
            </a:stretch>
          </p:blipFill>
          <p:spPr>
            <a:xfrm>
              <a:off x="7382365" y="298231"/>
              <a:ext cx="1624960" cy="18498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71" name="Google Shape;371;p50"/>
            <p:cNvSpPr txBox="1"/>
            <p:nvPr/>
          </p:nvSpPr>
          <p:spPr>
            <a:xfrm>
              <a:off x="7534157" y="767697"/>
              <a:ext cx="1396200" cy="4875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ctr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200">
                  <a:solidFill>
                    <a:srgbClr val="FFFFFF"/>
                  </a:solidFill>
                  <a:latin typeface="Exo"/>
                  <a:ea typeface="Exo"/>
                  <a:cs typeface="Exo"/>
                  <a:sym typeface="Exo"/>
                </a:rPr>
                <a:t>3W 915MHz Transmitter</a:t>
              </a:r>
              <a:endParaRPr sz="1200">
                <a:solidFill>
                  <a:srgbClr val="FFFFFF"/>
                </a:solidFill>
                <a:latin typeface="Exo"/>
                <a:ea typeface="Exo"/>
                <a:cs typeface="Exo"/>
                <a:sym typeface="Exo"/>
              </a:endParaRPr>
            </a:p>
          </p:txBody>
        </p:sp>
      </p:grpSp>
      <p:pic>
        <p:nvPicPr>
          <p:cNvPr descr="https://mdsafetech.files.wordpress.com/2018/05/wireless-signal-1119306_1280.png?w=1070&amp;h=732" id="372" name="Google Shape;372;p5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 rot="4363965">
            <a:off x="1273068" y="2559309"/>
            <a:ext cx="1009192" cy="690682"/>
          </a:xfrm>
          <a:prstGeom prst="rect">
            <a:avLst/>
          </a:prstGeom>
          <a:noFill/>
          <a:ln>
            <a:noFill/>
          </a:ln>
        </p:spPr>
      </p:pic>
      <p:sp>
        <p:nvSpPr>
          <p:cNvPr id="373" name="Google Shape;373;p50"/>
          <p:cNvSpPr txBox="1"/>
          <p:nvPr/>
        </p:nvSpPr>
        <p:spPr>
          <a:xfrm>
            <a:off x="6765000" y="4477875"/>
            <a:ext cx="17394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xo"/>
                <a:ea typeface="Exo"/>
                <a:cs typeface="Exo"/>
                <a:sym typeface="Exo"/>
              </a:rPr>
              <a:t>P2110B EVA Board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374" name="Google Shape;374;p50"/>
          <p:cNvSpPr txBox="1"/>
          <p:nvPr/>
        </p:nvSpPr>
        <p:spPr>
          <a:xfrm>
            <a:off x="5128575" y="4477875"/>
            <a:ext cx="1059900" cy="312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Exo"/>
                <a:ea typeface="Exo"/>
                <a:cs typeface="Exo"/>
                <a:sym typeface="Exo"/>
              </a:rPr>
              <a:t>Capacitor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cxnSp>
        <p:nvCxnSpPr>
          <p:cNvPr id="375" name="Google Shape;375;p50"/>
          <p:cNvCxnSpPr>
            <a:stCxn id="374" idx="3"/>
          </p:cNvCxnSpPr>
          <p:nvPr/>
        </p:nvCxnSpPr>
        <p:spPr>
          <a:xfrm flipH="1" rot="10800000">
            <a:off x="6188475" y="4042575"/>
            <a:ext cx="365700" cy="591300"/>
          </a:xfrm>
          <a:prstGeom prst="straightConnector1">
            <a:avLst/>
          </a:prstGeom>
          <a:noFill/>
          <a:ln cap="flat" cmpd="sng" w="28575">
            <a:solidFill>
              <a:srgbClr val="980000"/>
            </a:solidFill>
            <a:prstDash val="solid"/>
            <a:round/>
            <a:headEnd len="med" w="med" type="none"/>
            <a:tailEnd len="med" w="med" type="oval"/>
          </a:ln>
        </p:spPr>
      </p:cxn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79" name="Shape 3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0" name="Google Shape;380;p5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Wi-Fi Mesh</a:t>
            </a:r>
            <a:endParaRPr/>
          </a:p>
        </p:txBody>
      </p:sp>
      <p:sp>
        <p:nvSpPr>
          <p:cNvPr id="381" name="Google Shape;381;p51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82" name="Google Shape;382;p5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767100" y="546800"/>
            <a:ext cx="3107775" cy="4049876"/>
          </a:xfrm>
          <a:prstGeom prst="rect">
            <a:avLst/>
          </a:prstGeom>
          <a:noFill/>
          <a:ln>
            <a:noFill/>
          </a:ln>
        </p:spPr>
      </p:pic>
      <p:sp>
        <p:nvSpPr>
          <p:cNvPr id="383" name="Google Shape;383;p51"/>
          <p:cNvSpPr txBox="1"/>
          <p:nvPr>
            <p:ph idx="1" type="body"/>
          </p:nvPr>
        </p:nvSpPr>
        <p:spPr>
          <a:xfrm>
            <a:off x="311700" y="1144775"/>
            <a:ext cx="42603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800"/>
              <a:buChar char="○"/>
            </a:pPr>
            <a:r>
              <a:rPr b="1" lang="en">
                <a:solidFill>
                  <a:srgbClr val="4A86E8"/>
                </a:solidFill>
              </a:rPr>
              <a:t>Decentralized Network</a:t>
            </a:r>
            <a:endParaRPr b="1">
              <a:solidFill>
                <a:srgbClr val="4A86E8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800"/>
              <a:buChar char="○"/>
            </a:pPr>
            <a:r>
              <a:rPr b="1" lang="en">
                <a:solidFill>
                  <a:srgbClr val="4A86E8"/>
                </a:solidFill>
              </a:rPr>
              <a:t>Reliable Data Transfer</a:t>
            </a:r>
            <a:endParaRPr b="1">
              <a:solidFill>
                <a:srgbClr val="4A86E8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800"/>
              <a:buChar char="○"/>
            </a:pPr>
            <a:r>
              <a:rPr b="1" lang="en">
                <a:solidFill>
                  <a:srgbClr val="4A86E8"/>
                </a:solidFill>
              </a:rPr>
              <a:t>Wider Coverage</a:t>
            </a:r>
            <a:endParaRPr b="1">
              <a:solidFill>
                <a:srgbClr val="4A86E8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4A86E8"/>
              </a:buClr>
              <a:buSzPts val="1800"/>
              <a:buChar char="○"/>
            </a:pPr>
            <a:r>
              <a:rPr b="1" lang="en">
                <a:solidFill>
                  <a:srgbClr val="4A86E8"/>
                </a:solidFill>
              </a:rPr>
              <a:t>Lower Risk of Failure</a:t>
            </a:r>
            <a:endParaRPr b="1">
              <a:solidFill>
                <a:srgbClr val="4A86E8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Char char="○"/>
            </a:pPr>
            <a:r>
              <a:rPr b="1" lang="en">
                <a:solidFill>
                  <a:srgbClr val="980000"/>
                </a:solidFill>
              </a:rPr>
              <a:t>Require Better Hardware</a:t>
            </a:r>
            <a:endParaRPr b="1">
              <a:solidFill>
                <a:srgbClr val="98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980000"/>
              </a:buClr>
              <a:buSzPts val="1800"/>
              <a:buChar char="○"/>
            </a:pPr>
            <a:r>
              <a:rPr b="1" lang="en">
                <a:solidFill>
                  <a:srgbClr val="980000"/>
                </a:solidFill>
              </a:rPr>
              <a:t>Implementation Complexity</a:t>
            </a:r>
            <a:endParaRPr/>
          </a:p>
        </p:txBody>
      </p:sp>
      <p:sp>
        <p:nvSpPr>
          <p:cNvPr id="384" name="Google Shape;384;p51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Standards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Reflection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b="1" sz="800" u="sng">
              <a:solidFill>
                <a:srgbClr val="CC0000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Background</a:t>
            </a:r>
            <a:endParaRPr/>
          </a:p>
        </p:txBody>
      </p:sp>
      <p:sp>
        <p:nvSpPr>
          <p:cNvPr id="81" name="Google Shape;81;p16"/>
          <p:cNvSpPr txBox="1"/>
          <p:nvPr>
            <p:ph idx="1" type="body"/>
          </p:nvPr>
        </p:nvSpPr>
        <p:spPr>
          <a:xfrm>
            <a:off x="311700" y="1144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Approx. 500,000 commercial buildings in Canada [1]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135 fire related deaths per year from 2010-2014 in Canada [2]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High Earthquake Potential on Canadian West Coast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Modernize safety in urban/industrial environments</a:t>
            </a:r>
            <a:endParaRPr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Char char="⇀"/>
            </a:pPr>
            <a:r>
              <a:rPr lang="en" sz="1600">
                <a:solidFill>
                  <a:srgbClr val="000000"/>
                </a:solidFill>
              </a:rPr>
              <a:t>Complex urban structures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⇀"/>
            </a:pPr>
            <a:r>
              <a:rPr lang="en" sz="1600">
                <a:solidFill>
                  <a:srgbClr val="000000"/>
                </a:solidFill>
              </a:rPr>
              <a:t>More buildings &amp; people in smaller areas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⇀"/>
            </a:pPr>
            <a:r>
              <a:rPr lang="en" sz="1600">
                <a:solidFill>
                  <a:srgbClr val="000000"/>
                </a:solidFill>
              </a:rPr>
              <a:t>Navigation in these areas is more difficult in emergencies</a:t>
            </a:r>
            <a:endParaRPr sz="1600">
              <a:solidFill>
                <a:srgbClr val="000000"/>
              </a:solidFill>
            </a:endParaRPr>
          </a:p>
        </p:txBody>
      </p:sp>
      <p:sp>
        <p:nvSpPr>
          <p:cNvPr id="82" name="Google Shape;82;p16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83" name="Google Shape;83;p16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b="1" lang="en" sz="800"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88" name="Shape 3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" name="Google Shape;389;p5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Cloud Management System</a:t>
            </a:r>
            <a:endParaRPr/>
          </a:p>
        </p:txBody>
      </p:sp>
      <p:sp>
        <p:nvSpPr>
          <p:cNvPr id="390" name="Google Shape;390;p52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91" name="Google Shape;391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13025" y="1088225"/>
            <a:ext cx="6477600" cy="3643650"/>
          </a:xfrm>
          <a:prstGeom prst="rect">
            <a:avLst/>
          </a:prstGeom>
          <a:noFill/>
          <a:ln>
            <a:noFill/>
          </a:ln>
        </p:spPr>
      </p:pic>
      <p:sp>
        <p:nvSpPr>
          <p:cNvPr id="392" name="Google Shape;392;p52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Standards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Reflection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b="1" sz="800" u="sng">
              <a:solidFill>
                <a:srgbClr val="CC0000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96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Google Shape;397;p53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Acknowledgements</a:t>
            </a:r>
            <a:endParaRPr/>
          </a:p>
        </p:txBody>
      </p:sp>
      <p:sp>
        <p:nvSpPr>
          <p:cNvPr id="398" name="Google Shape;398;p53"/>
          <p:cNvSpPr txBox="1"/>
          <p:nvPr>
            <p:ph idx="1" type="body"/>
          </p:nvPr>
        </p:nvSpPr>
        <p:spPr>
          <a:xfrm>
            <a:off x="311700" y="11447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Quick Thank you to:</a:t>
            </a:r>
            <a:endParaRPr>
              <a:solidFill>
                <a:srgbClr val="000000"/>
              </a:solidFill>
            </a:endParaRPr>
          </a:p>
          <a:p>
            <a:pPr indent="-342900" lvl="0" marL="914400" rtl="0" algn="l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Scott’s Dad (Retired Firefighter/Fire Prevention)</a:t>
            </a:r>
            <a:endParaRPr>
              <a:solidFill>
                <a:srgbClr val="000000"/>
              </a:solidFill>
            </a:endParaRPr>
          </a:p>
          <a:p>
            <a:pPr indent="-342900" lvl="0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Ryne’s Girlfriend’s Dad (Fire Chief)</a:t>
            </a:r>
            <a:endParaRPr>
              <a:solidFill>
                <a:srgbClr val="000000"/>
              </a:solidFill>
            </a:endParaRPr>
          </a:p>
          <a:p>
            <a:pPr indent="-342900" lvl="0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Raymond Messier (North Shore SAR)</a:t>
            </a:r>
            <a:endParaRPr>
              <a:solidFill>
                <a:srgbClr val="000000"/>
              </a:solidFill>
            </a:endParaRPr>
          </a:p>
          <a:p>
            <a:pPr indent="-342900" lvl="0" marL="914400" rtl="0" algn="l">
              <a:lnSpc>
                <a:spcPct val="150000"/>
              </a:lnSpc>
              <a:spcBef>
                <a:spcPts val="1000"/>
              </a:spcBef>
              <a:spcAft>
                <a:spcPts val="100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Royce Ng (Amazon Warehouse Safety/SAR)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399" name="Google Shape;399;p53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400" name="Google Shape;400;p53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lang="en" sz="800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Standards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Reflection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b="1" sz="800" u="sng">
              <a:solidFill>
                <a:srgbClr val="CC0000"/>
              </a:solidFill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04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p54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Demo</a:t>
            </a:r>
            <a:endParaRPr/>
          </a:p>
        </p:txBody>
      </p:sp>
      <p:sp>
        <p:nvSpPr>
          <p:cNvPr id="406" name="Google Shape;406;p54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0" name="Shape 4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1" name="Google Shape;411;p55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Questions?</a:t>
            </a:r>
            <a:endParaRPr/>
          </a:p>
        </p:txBody>
      </p:sp>
      <p:sp>
        <p:nvSpPr>
          <p:cNvPr id="412" name="Google Shape;412;p55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416" name="Shape 4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7" name="Google Shape;417;p5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References</a:t>
            </a:r>
            <a:endParaRPr/>
          </a:p>
        </p:txBody>
      </p:sp>
      <p:sp>
        <p:nvSpPr>
          <p:cNvPr id="418" name="Google Shape;418;p56"/>
          <p:cNvSpPr txBox="1"/>
          <p:nvPr>
            <p:ph idx="1" type="body"/>
          </p:nvPr>
        </p:nvSpPr>
        <p:spPr>
          <a:xfrm>
            <a:off x="311700" y="987250"/>
            <a:ext cx="8520600" cy="3773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127000" lvl="0" marL="2286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" sz="1100">
                <a:solidFill>
                  <a:srgbClr val="000000"/>
                </a:solidFill>
              </a:rPr>
              <a:t>Statistics Canada. Survey of Commercial and Institutional Energy Use, 2014. [online] Available at: https://www150.statcan.gc.ca/n1/daily-quotidien/160916/dq160916c-eng.htm [Accessed 26 July. 2019].</a:t>
            </a:r>
            <a:endParaRPr sz="1100">
              <a:solidFill>
                <a:srgbClr val="000000"/>
              </a:solidFill>
            </a:endParaRPr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" sz="1100">
                <a:solidFill>
                  <a:srgbClr val="000000"/>
                </a:solidFill>
              </a:rPr>
              <a:t>Statistics Canada, "Fire-related deaths and persons injured, by type of structure", </a:t>
            </a:r>
            <a:r>
              <a:rPr i="1" lang="en" sz="1100">
                <a:solidFill>
                  <a:srgbClr val="000000"/>
                </a:solidFill>
              </a:rPr>
              <a:t>Www150.statcan.gc.ca</a:t>
            </a:r>
            <a:r>
              <a:rPr lang="en" sz="1100">
                <a:solidFill>
                  <a:srgbClr val="000000"/>
                </a:solidFill>
              </a:rPr>
              <a:t>, 2019. [Online]. Available: https://www150.statcan.gc.ca/t1/tbl1/en/tv.action?pid=3510019501. [Accessed: 26- July- 2019].</a:t>
            </a:r>
            <a:endParaRPr sz="1100">
              <a:solidFill>
                <a:srgbClr val="000000"/>
              </a:solidFill>
            </a:endParaRPr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100"/>
              <a:buAutoNum type="arabicPeriod"/>
            </a:pPr>
            <a:r>
              <a:rPr lang="en" sz="1100">
                <a:solidFill>
                  <a:srgbClr val="000000"/>
                </a:solidFill>
              </a:rPr>
              <a:t>S. A.-H. M. A.-A. A. Alarifi A. Al-Salman M. Alsalem A. Alnafessah and H. Al-Khalifa. (2016) Ultra wideband indoor positioning technologies: Analysis and recent advances. [Online] Available: https://www.ncbi.nlm.nih.gov/pmc/articles/PMC4883398/pdf/ sensors-16-00707.pdf.[Accessed:14-Jun-2019]</a:t>
            </a:r>
            <a:endParaRPr sz="1100">
              <a:solidFill>
                <a:srgbClr val="000000"/>
              </a:solidFill>
            </a:endParaRPr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BusinessWire. (2017) Elbit systems, general dynamics corporation, honeywell, leonardo ... - research and markets. [Online]. Available: [Online]. Available:</a:t>
            </a:r>
            <a:r>
              <a:rPr lang="en" sz="1100">
                <a:solidFill>
                  <a:schemeClr val="dk1"/>
                </a:solidFill>
                <a:uFill>
                  <a:noFill/>
                </a:uFill>
                <a:hlinkClick r:id="rId3"/>
              </a:rPr>
              <a:t>https://www.businesswire.com/news/home/20170901005591/en/</a:t>
            </a:r>
            <a:r>
              <a:rPr lang="en" sz="1100">
                <a:solidFill>
                  <a:schemeClr val="dk1"/>
                </a:solidFill>
              </a:rPr>
              <a:t> Search-Rescue-SAR-Equipment-Market---Forecast.[Accessed:14-Jun-2019] </a:t>
            </a:r>
            <a:endParaRPr sz="1100">
              <a:solidFill>
                <a:schemeClr val="dk1"/>
              </a:solidFill>
            </a:endParaRPr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Reuters. (2018) Indoor location market 2018 global trends, market share, industry size, growth, opportunities and forecast to 2023. [Online]. Available: [Online].Available:https: //www.reuters.com/brandfeatures/venture-capital/article?id=50849.[Accessed:14-Jun-2019]</a:t>
            </a:r>
            <a:endParaRPr sz="1100">
              <a:solidFill>
                <a:schemeClr val="dk1"/>
              </a:solidFill>
            </a:endParaRPr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UWB and WLAN Coexistence: a Comparison of Interference Reduction Techniques, 2005 [Online] Available at: https://scholarcommons.usf.edu/cgi/viewcontent.cgi?article=1712&amp;context=etd. [Accessed 24 November, 2019]</a:t>
            </a:r>
            <a:endParaRPr sz="1100">
              <a:solidFill>
                <a:schemeClr val="dk1"/>
              </a:solidFill>
            </a:endParaRPr>
          </a:p>
          <a:p>
            <a:pPr indent="-127000" lvl="0" marL="228600" rtl="0" algn="l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dk1"/>
              </a:buClr>
              <a:buSzPts val="1100"/>
              <a:buAutoNum type="arabicPeriod"/>
            </a:pPr>
            <a:r>
              <a:rPr lang="en" sz="1100">
                <a:solidFill>
                  <a:schemeClr val="dk1"/>
                </a:solidFill>
              </a:rPr>
              <a:t>Philipp Oppermann, The Rust way of OS development</a:t>
            </a:r>
            <a:r>
              <a:rPr lang="en" sz="1100">
                <a:solidFill>
                  <a:schemeClr val="dk1"/>
                </a:solidFill>
              </a:rPr>
              <a:t>, 2018 [Online] Available at: https://phil-opp.github.io/talk-konstanz-may-2018/#1. [Accessed 2 December, 2019]</a:t>
            </a:r>
            <a:endParaRPr sz="1100">
              <a:solidFill>
                <a:schemeClr val="dk1"/>
              </a:solidFill>
            </a:endParaRPr>
          </a:p>
        </p:txBody>
      </p:sp>
      <p:sp>
        <p:nvSpPr>
          <p:cNvPr id="419" name="Google Shape;419;p56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Motivation</a:t>
            </a:r>
            <a:endParaRPr/>
          </a:p>
        </p:txBody>
      </p:sp>
      <p:sp>
        <p:nvSpPr>
          <p:cNvPr id="89" name="Google Shape;89;p17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0" name="Google Shape;90;p17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b="1" lang="en" sz="800"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5855" l="0" r="0" t="12711"/>
          <a:stretch/>
        </p:blipFill>
        <p:spPr>
          <a:xfrm>
            <a:off x="3883550" y="2937550"/>
            <a:ext cx="5082601" cy="1790150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44775"/>
            <a:ext cx="50274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Optimizing Emergency Response </a:t>
            </a:r>
            <a:endParaRPr>
              <a:solidFill>
                <a:srgbClr val="000000"/>
              </a:solidFill>
            </a:endParaRPr>
          </a:p>
          <a:p>
            <a:pPr indent="-330200" lvl="0" marL="571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Limited information on scene</a:t>
            </a:r>
            <a:endParaRPr sz="1600">
              <a:solidFill>
                <a:srgbClr val="000000"/>
              </a:solidFill>
            </a:endParaRPr>
          </a:p>
          <a:p>
            <a:pPr indent="-330200" lvl="0" marL="571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Victim location based on witness accounts</a:t>
            </a:r>
            <a:endParaRPr sz="1600">
              <a:solidFill>
                <a:srgbClr val="000000"/>
              </a:solidFill>
            </a:endParaRPr>
          </a:p>
          <a:p>
            <a:pPr indent="-330200" lvl="0" marL="571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Unreliable and high tendency of human error</a:t>
            </a:r>
            <a:endParaRPr sz="1600">
              <a:solidFill>
                <a:srgbClr val="000000"/>
              </a:solidFill>
            </a:endParaRPr>
          </a:p>
          <a:p>
            <a:pPr indent="-330200" lvl="0" marL="5715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What happens when disaster strikes?</a:t>
            </a:r>
            <a:endParaRPr sz="1600"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000000"/>
                </a:solidFill>
              </a:rPr>
              <a:t>Increase Safety &amp; Efficiency</a:t>
            </a:r>
            <a:endParaRPr>
              <a:solidFill>
                <a:srgbClr val="000000"/>
              </a:solidFill>
            </a:endParaRPr>
          </a:p>
          <a:p>
            <a:pPr indent="-330200" lvl="0" marL="571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More reliable information</a:t>
            </a:r>
            <a:endParaRPr sz="1600">
              <a:solidFill>
                <a:srgbClr val="000000"/>
              </a:solidFill>
            </a:endParaRPr>
          </a:p>
          <a:p>
            <a:pPr indent="-330200" lvl="0" marL="571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Better path planning</a:t>
            </a:r>
            <a:endParaRPr sz="1600">
              <a:solidFill>
                <a:srgbClr val="000000"/>
              </a:solidFill>
            </a:endParaRPr>
          </a:p>
          <a:p>
            <a:pPr indent="-330200" lvl="0" marL="571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Limit human error</a:t>
            </a:r>
            <a:endParaRPr sz="1600">
              <a:solidFill>
                <a:srgbClr val="000000"/>
              </a:solidFill>
            </a:endParaRPr>
          </a:p>
          <a:p>
            <a:pPr indent="-330200" lvl="0" marL="5715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Char char="○"/>
            </a:pPr>
            <a:r>
              <a:rPr lang="en" sz="1600">
                <a:solidFill>
                  <a:srgbClr val="000000"/>
                </a:solidFill>
              </a:rPr>
              <a:t>Safer for first responders</a:t>
            </a:r>
            <a:endParaRPr sz="1600">
              <a:solidFill>
                <a:srgbClr val="000000"/>
              </a:solidFill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Indoor </a:t>
            </a:r>
            <a:r>
              <a:rPr lang="en"/>
              <a:t>Positioning</a:t>
            </a:r>
            <a:r>
              <a:rPr lang="en"/>
              <a:t> Systems (IPS) Attributes [3]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98" name="Google Shape;98;p18"/>
          <p:cNvSpPr txBox="1"/>
          <p:nvPr>
            <p:ph idx="1" type="body"/>
          </p:nvPr>
        </p:nvSpPr>
        <p:spPr>
          <a:xfrm>
            <a:off x="387900" y="1289163"/>
            <a:ext cx="8520600" cy="327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lang="en">
                <a:solidFill>
                  <a:srgbClr val="000000"/>
                </a:solidFill>
              </a:rPr>
              <a:t>S</a:t>
            </a:r>
            <a:r>
              <a:rPr lang="en">
                <a:solidFill>
                  <a:srgbClr val="000000"/>
                </a:solidFill>
              </a:rPr>
              <a:t>ystem accuracy and precision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lang="en">
                <a:solidFill>
                  <a:srgbClr val="000000"/>
                </a:solidFill>
              </a:rPr>
              <a:t>Coverage and resolution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lang="en">
                <a:solidFill>
                  <a:srgbClr val="000000"/>
                </a:solidFill>
              </a:rPr>
              <a:t>Latency in making location updates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lang="en">
                <a:solidFill>
                  <a:srgbClr val="000000"/>
                </a:solidFill>
              </a:rPr>
              <a:t>Building’s infrastructure impact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✓"/>
            </a:pPr>
            <a:r>
              <a:rPr lang="en">
                <a:solidFill>
                  <a:srgbClr val="000000"/>
                </a:solidFill>
              </a:rPr>
              <a:t>Effect of error/</a:t>
            </a:r>
            <a:r>
              <a:rPr lang="en">
                <a:solidFill>
                  <a:srgbClr val="000000"/>
                </a:solidFill>
              </a:rPr>
              <a:t>interference</a:t>
            </a:r>
            <a:r>
              <a:rPr lang="en">
                <a:solidFill>
                  <a:srgbClr val="000000"/>
                </a:solidFill>
              </a:rPr>
              <a:t> on the system </a:t>
            </a:r>
            <a:endParaRPr>
              <a:solidFill>
                <a:srgbClr val="000000"/>
              </a:solidFill>
            </a:endParaRPr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400">
              <a:solidFill>
                <a:srgbClr val="000000"/>
              </a:solidFill>
            </a:endParaRPr>
          </a:p>
        </p:txBody>
      </p:sp>
      <p:sp>
        <p:nvSpPr>
          <p:cNvPr id="99" name="Google Shape;99;p18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0" name="Google Shape;100;p18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b="1" lang="en" sz="800"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Akriveia Beacon System</a:t>
            </a:r>
            <a:endParaRPr>
              <a:latin typeface="Exo"/>
              <a:ea typeface="Exo"/>
              <a:cs typeface="Exo"/>
              <a:sym typeface="Exo"/>
            </a:endParaRPr>
          </a:p>
        </p:txBody>
      </p:sp>
      <p:sp>
        <p:nvSpPr>
          <p:cNvPr id="106" name="Google Shape;106;p19"/>
          <p:cNvSpPr txBox="1"/>
          <p:nvPr>
            <p:ph idx="1" type="body"/>
          </p:nvPr>
        </p:nvSpPr>
        <p:spPr>
          <a:xfrm>
            <a:off x="311700" y="1294125"/>
            <a:ext cx="8520600" cy="3267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Indoor </a:t>
            </a:r>
            <a:r>
              <a:rPr lang="en">
                <a:solidFill>
                  <a:srgbClr val="000000"/>
                </a:solidFill>
              </a:rPr>
              <a:t>Positioning</a:t>
            </a:r>
            <a:r>
              <a:rPr lang="en">
                <a:solidFill>
                  <a:srgbClr val="000000"/>
                </a:solidFill>
              </a:rPr>
              <a:t> System (IPS)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Designed for Disaster Search &amp; Rescue Operations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System of Anchor Beacons and Wearable ID Tags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Integrated with Advance Ultra-Wideband </a:t>
            </a:r>
            <a:r>
              <a:rPr lang="en">
                <a:solidFill>
                  <a:srgbClr val="000000"/>
                </a:solidFill>
              </a:rPr>
              <a:t>(UWB) Technology 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Trilateration Methods for Tracking</a:t>
            </a:r>
            <a:endParaRPr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Near Real-Time Indoor Tracking</a:t>
            </a:r>
            <a:endParaRPr>
              <a:solidFill>
                <a:srgbClr val="000000"/>
              </a:solidFill>
            </a:endParaRPr>
          </a:p>
        </p:txBody>
      </p:sp>
      <p:sp>
        <p:nvSpPr>
          <p:cNvPr id="107" name="Google Shape;107;p19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08" name="Google Shape;108;p19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Market Analysis</a:t>
            </a:r>
            <a:r>
              <a:rPr b="1" lang="en" sz="800"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800" y="1460575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/>
              <a:t>Business &amp; Cost Analysis</a:t>
            </a:r>
            <a:endParaRPr sz="2800"/>
          </a:p>
        </p:txBody>
      </p:sp>
      <p:sp>
        <p:nvSpPr>
          <p:cNvPr id="114" name="Google Shape;114;p20"/>
          <p:cNvSpPr txBox="1"/>
          <p:nvPr>
            <p:ph idx="12" type="sldNum"/>
          </p:nvPr>
        </p:nvSpPr>
        <p:spPr>
          <a:xfrm>
            <a:off x="100" y="4843447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8" name="Shape 1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Google Shape;119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Market &amp; </a:t>
            </a:r>
            <a:r>
              <a:rPr lang="en"/>
              <a:t>Competitors</a:t>
            </a:r>
            <a:endParaRPr/>
          </a:p>
        </p:txBody>
      </p:sp>
      <p:sp>
        <p:nvSpPr>
          <p:cNvPr id="120" name="Google Shape;120;p21"/>
          <p:cNvSpPr txBox="1"/>
          <p:nvPr>
            <p:ph idx="12" type="sldNum"/>
          </p:nvPr>
        </p:nvSpPr>
        <p:spPr>
          <a:xfrm>
            <a:off x="0" y="4917822"/>
            <a:ext cx="548700" cy="225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121" name="Google Shape;121;p21"/>
          <p:cNvSpPr txBox="1"/>
          <p:nvPr>
            <p:ph idx="1" type="body"/>
          </p:nvPr>
        </p:nvSpPr>
        <p:spPr>
          <a:xfrm>
            <a:off x="311700" y="1144775"/>
            <a:ext cx="5475900" cy="3671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Search and Rescue (SAR) Equipment Market </a:t>
            </a:r>
            <a:endParaRPr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Char char="⇀"/>
            </a:pPr>
            <a:r>
              <a:rPr lang="en" sz="1600">
                <a:solidFill>
                  <a:srgbClr val="000000"/>
                </a:solidFill>
              </a:rPr>
              <a:t>I</a:t>
            </a:r>
            <a:r>
              <a:rPr lang="en" sz="1600">
                <a:solidFill>
                  <a:srgbClr val="000000"/>
                </a:solidFill>
              </a:rPr>
              <a:t>n 2017: </a:t>
            </a:r>
            <a:r>
              <a:rPr b="1" lang="en" sz="1600">
                <a:solidFill>
                  <a:srgbClr val="000000"/>
                </a:solidFill>
              </a:rPr>
              <a:t>$113.62 billion</a:t>
            </a:r>
            <a:r>
              <a:rPr lang="en" sz="1600">
                <a:solidFill>
                  <a:srgbClr val="000000"/>
                </a:solidFill>
              </a:rPr>
              <a:t> [4]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Char char="⇀"/>
            </a:pPr>
            <a:r>
              <a:rPr lang="en" sz="1600">
                <a:solidFill>
                  <a:srgbClr val="000000"/>
                </a:solidFill>
              </a:rPr>
              <a:t>Projected in 2022: </a:t>
            </a:r>
            <a:r>
              <a:rPr b="1" lang="en" sz="1600">
                <a:solidFill>
                  <a:srgbClr val="000000"/>
                </a:solidFill>
              </a:rPr>
              <a:t>$125.66 billion	</a:t>
            </a:r>
            <a:endParaRPr b="1" sz="16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Global Indoor Location (GIL) Market </a:t>
            </a:r>
            <a:endParaRPr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15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Char char="⇀"/>
            </a:pPr>
            <a:r>
              <a:rPr lang="en" sz="1600">
                <a:solidFill>
                  <a:srgbClr val="000000"/>
                </a:solidFill>
              </a:rPr>
              <a:t>In 2015: </a:t>
            </a:r>
            <a:r>
              <a:rPr b="1" lang="en" sz="1600">
                <a:solidFill>
                  <a:srgbClr val="000000"/>
                </a:solidFill>
              </a:rPr>
              <a:t>$3.43 billion </a:t>
            </a:r>
            <a:r>
              <a:rPr lang="en" sz="1600">
                <a:solidFill>
                  <a:srgbClr val="000000"/>
                </a:solidFill>
              </a:rPr>
              <a:t>[5]</a:t>
            </a:r>
            <a:endParaRPr sz="1600"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1000"/>
              </a:spcBef>
              <a:spcAft>
                <a:spcPts val="0"/>
              </a:spcAft>
              <a:buClr>
                <a:srgbClr val="000000"/>
              </a:buClr>
              <a:buSzPts val="1600"/>
              <a:buChar char="⇀"/>
            </a:pPr>
            <a:r>
              <a:rPr lang="en" sz="1600">
                <a:solidFill>
                  <a:srgbClr val="000000"/>
                </a:solidFill>
              </a:rPr>
              <a:t>Projected in 2022: </a:t>
            </a:r>
            <a:r>
              <a:rPr b="1" lang="en" sz="1600">
                <a:solidFill>
                  <a:srgbClr val="000000"/>
                </a:solidFill>
              </a:rPr>
              <a:t>$29.4 billion</a:t>
            </a:r>
            <a:endParaRPr b="1" sz="1600">
              <a:solidFill>
                <a:srgbClr val="000000"/>
              </a:solidFill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Char char="○"/>
            </a:pPr>
            <a:r>
              <a:rPr lang="en">
                <a:solidFill>
                  <a:srgbClr val="000000"/>
                </a:solidFill>
              </a:rPr>
              <a:t>No Direct Competitors</a:t>
            </a:r>
            <a:endParaRPr>
              <a:solidFill>
                <a:srgbClr val="000000"/>
              </a:solidFill>
            </a:endParaRPr>
          </a:p>
          <a:p>
            <a:pPr indent="-330200" lvl="1" marL="914400" rtl="0" algn="l">
              <a:lnSpc>
                <a:spcPct val="150000"/>
              </a:lnSpc>
              <a:spcBef>
                <a:spcPts val="0"/>
              </a:spcBef>
              <a:spcAft>
                <a:spcPts val="1000"/>
              </a:spcAft>
              <a:buClr>
                <a:srgbClr val="000000"/>
              </a:buClr>
              <a:buSzPts val="1600"/>
              <a:buChar char="⇀"/>
            </a:pPr>
            <a:r>
              <a:rPr lang="en" sz="1600">
                <a:solidFill>
                  <a:srgbClr val="000000"/>
                </a:solidFill>
              </a:rPr>
              <a:t>Pozyx, Infsoft, KAUST Innovation </a:t>
            </a:r>
            <a:endParaRPr sz="1600">
              <a:solidFill>
                <a:srgbClr val="000000"/>
              </a:solidFill>
            </a:endParaRPr>
          </a:p>
        </p:txBody>
      </p:sp>
      <p:pic>
        <p:nvPicPr>
          <p:cNvPr id="122" name="Google Shape;122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110575" y="1144796"/>
            <a:ext cx="1657239" cy="1610781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1"/>
          <p:cNvPicPr preferRelativeResize="0"/>
          <p:nvPr/>
        </p:nvPicPr>
        <p:blipFill rotWithShape="1">
          <a:blip r:embed="rId4">
            <a:alphaModFix/>
          </a:blip>
          <a:srcRect b="4897" l="0" r="0" t="0"/>
          <a:stretch/>
        </p:blipFill>
        <p:spPr>
          <a:xfrm>
            <a:off x="5915827" y="2882638"/>
            <a:ext cx="1812197" cy="164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1619700" y="4802375"/>
            <a:ext cx="5904600" cy="273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800">
                <a:latin typeface="Exo"/>
                <a:ea typeface="Exo"/>
                <a:cs typeface="Exo"/>
                <a:sym typeface="Exo"/>
              </a:rPr>
              <a:t>Introduction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b="1" lang="en" sz="800" u="sng">
                <a:solidFill>
                  <a:srgbClr val="CC0000"/>
                </a:solidFill>
                <a:latin typeface="Exo"/>
                <a:ea typeface="Exo"/>
                <a:cs typeface="Exo"/>
                <a:sym typeface="Exo"/>
              </a:rPr>
              <a:t>Market Analysis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lang="en" sz="800">
                <a:latin typeface="Exo"/>
                <a:ea typeface="Exo"/>
                <a:cs typeface="Exo"/>
                <a:sym typeface="Exo"/>
              </a:rPr>
              <a:t>Technical Overview</a:t>
            </a:r>
            <a:r>
              <a:rPr b="1" lang="en" sz="800">
                <a:solidFill>
                  <a:srgbClr val="C00000"/>
                </a:solidFill>
                <a:latin typeface="Exo"/>
                <a:ea typeface="Exo"/>
                <a:cs typeface="Exo"/>
                <a:sym typeface="Exo"/>
              </a:rPr>
              <a:t> 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Risk Assessment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Standards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Reflection</a:t>
            </a:r>
            <a:r>
              <a:rPr b="1"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 | </a:t>
            </a:r>
            <a:r>
              <a:rPr lang="en" sz="800">
                <a:solidFill>
                  <a:srgbClr val="434343"/>
                </a:solidFill>
                <a:latin typeface="Exo"/>
                <a:ea typeface="Exo"/>
                <a:cs typeface="Exo"/>
                <a:sym typeface="Exo"/>
              </a:rPr>
              <a:t>Summary </a:t>
            </a:r>
            <a:endParaRPr sz="800">
              <a:latin typeface="Exo"/>
              <a:ea typeface="Exo"/>
              <a:cs typeface="Exo"/>
              <a:sym typeface="Exo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